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1" r:id="rId1"/>
  </p:sldMasterIdLst>
  <p:notesMasterIdLst>
    <p:notesMasterId r:id="rId17"/>
  </p:notesMasterIdLst>
  <p:handoutMasterIdLst>
    <p:handoutMasterId r:id="rId18"/>
  </p:handoutMasterIdLst>
  <p:sldIdLst>
    <p:sldId id="256" r:id="rId2"/>
    <p:sldId id="286" r:id="rId3"/>
    <p:sldId id="281" r:id="rId4"/>
    <p:sldId id="257" r:id="rId5"/>
    <p:sldId id="267" r:id="rId6"/>
    <p:sldId id="270" r:id="rId7"/>
    <p:sldId id="271" r:id="rId8"/>
    <p:sldId id="272" r:id="rId9"/>
    <p:sldId id="276" r:id="rId10"/>
    <p:sldId id="287" r:id="rId11"/>
    <p:sldId id="308" r:id="rId12"/>
    <p:sldId id="288" r:id="rId13"/>
    <p:sldId id="303" r:id="rId14"/>
    <p:sldId id="305" r:id="rId15"/>
    <p:sldId id="306" r:id="rId16"/>
  </p:sldIdLst>
  <p:sldSz cx="9144000" cy="6858000" type="screen4x3"/>
  <p:notesSz cx="7010400" cy="9296400"/>
  <p:custDataLst>
    <p:tags r:id="rId19"/>
  </p:custDataLst>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22">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E7"/>
    <a:srgbClr val="FFFFD5"/>
    <a:srgbClr val="FFF9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77643" autoAdjust="0"/>
  </p:normalViewPr>
  <p:slideViewPr>
    <p:cSldViewPr>
      <p:cViewPr varScale="1">
        <p:scale>
          <a:sx n="53" d="100"/>
          <a:sy n="53" d="100"/>
        </p:scale>
        <p:origin x="1668" y="24"/>
      </p:cViewPr>
      <p:guideLst>
        <p:guide orient="horz" pos="2160"/>
        <p:guide pos="2880"/>
      </p:guideLst>
    </p:cSldViewPr>
  </p:slideViewPr>
  <p:outlineViewPr>
    <p:cViewPr>
      <p:scale>
        <a:sx n="33" d="100"/>
        <a:sy n="33" d="100"/>
      </p:scale>
      <p:origin x="0" y="799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74" y="-84"/>
      </p:cViewPr>
      <p:guideLst>
        <p:guide orient="horz" pos="2932"/>
        <p:guide pos="2222"/>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3"/>
            <a:ext cx="3037840" cy="464821"/>
          </a:xfrm>
          <a:prstGeom prst="rect">
            <a:avLst/>
          </a:prstGeom>
        </p:spPr>
        <p:txBody>
          <a:bodyPr vert="horz" lIns="93143" tIns="46571" rIns="93143" bIns="46571" rtlCol="0"/>
          <a:lstStyle>
            <a:lvl1pPr algn="l">
              <a:defRPr sz="1200"/>
            </a:lvl1pPr>
          </a:lstStyle>
          <a:p>
            <a:r>
              <a:rPr lang="en-US" dirty="0"/>
              <a:t>Bi- Annual Meeting</a:t>
            </a:r>
          </a:p>
          <a:p>
            <a:r>
              <a:rPr lang="en-US" dirty="0"/>
              <a:t>Meramec Elementary</a:t>
            </a:r>
          </a:p>
        </p:txBody>
      </p:sp>
      <p:sp>
        <p:nvSpPr>
          <p:cNvPr id="3" name="Date Placeholder 2"/>
          <p:cNvSpPr>
            <a:spLocks noGrp="1"/>
          </p:cNvSpPr>
          <p:nvPr>
            <p:ph type="dt" sz="quarter" idx="1"/>
          </p:nvPr>
        </p:nvSpPr>
        <p:spPr>
          <a:xfrm>
            <a:off x="3970942" y="3"/>
            <a:ext cx="3037840" cy="464821"/>
          </a:xfrm>
          <a:prstGeom prst="rect">
            <a:avLst/>
          </a:prstGeom>
        </p:spPr>
        <p:txBody>
          <a:bodyPr vert="horz" lIns="93143" tIns="46571" rIns="93143" bIns="46571" rtlCol="0"/>
          <a:lstStyle>
            <a:lvl1pPr algn="r">
              <a:defRPr sz="1200"/>
            </a:lvl1pPr>
          </a:lstStyle>
          <a:p>
            <a:r>
              <a:rPr lang="en-US" dirty="0"/>
              <a:t>1/19/2017</a:t>
            </a:r>
          </a:p>
        </p:txBody>
      </p:sp>
      <p:sp>
        <p:nvSpPr>
          <p:cNvPr id="4" name="Footer Placeholder 3"/>
          <p:cNvSpPr>
            <a:spLocks noGrp="1"/>
          </p:cNvSpPr>
          <p:nvPr>
            <p:ph type="ftr" sz="quarter" idx="2"/>
          </p:nvPr>
        </p:nvSpPr>
        <p:spPr>
          <a:xfrm>
            <a:off x="4" y="8829969"/>
            <a:ext cx="3037840" cy="464821"/>
          </a:xfrm>
          <a:prstGeom prst="rect">
            <a:avLst/>
          </a:prstGeom>
        </p:spPr>
        <p:txBody>
          <a:bodyPr vert="horz" lIns="93143" tIns="46571" rIns="93143" bIns="465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2" y="8829969"/>
            <a:ext cx="3037840" cy="464821"/>
          </a:xfrm>
          <a:prstGeom prst="rect">
            <a:avLst/>
          </a:prstGeom>
        </p:spPr>
        <p:txBody>
          <a:bodyPr vert="horz" lIns="93144" tIns="46572" rIns="93144" bIns="46572" rtlCol="0" anchor="b"/>
          <a:lstStyle>
            <a:lvl1pPr algn="r">
              <a:defRPr sz="1200"/>
            </a:lvl1pPr>
          </a:lstStyle>
          <a:p>
            <a:fld id="{15A24230-044C-426F-ADDC-B08FDDFE872E}" type="slidenum">
              <a:rPr lang="en-US" smtClean="0"/>
              <a:pPr/>
              <a:t>‹#›</a:t>
            </a:fld>
            <a:endParaRPr lang="en-US" dirty="0"/>
          </a:p>
        </p:txBody>
      </p:sp>
    </p:spTree>
    <p:extLst>
      <p:ext uri="{BB962C8B-B14F-4D97-AF65-F5344CB8AC3E}">
        <p14:creationId xmlns:p14="http://schemas.microsoft.com/office/powerpoint/2010/main" val="3639624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3"/>
            <a:ext cx="3037840" cy="464821"/>
          </a:xfrm>
          <a:prstGeom prst="rect">
            <a:avLst/>
          </a:prstGeom>
        </p:spPr>
        <p:txBody>
          <a:bodyPr vert="horz" lIns="93143" tIns="46571" rIns="93143" bIns="46571" rtlCol="0"/>
          <a:lstStyle>
            <a:lvl1pPr algn="l">
              <a:defRPr sz="1200"/>
            </a:lvl1pPr>
          </a:lstStyle>
          <a:p>
            <a:endParaRPr lang="en-US" dirty="0"/>
          </a:p>
        </p:txBody>
      </p:sp>
      <p:sp>
        <p:nvSpPr>
          <p:cNvPr id="3" name="Date Placeholder 2"/>
          <p:cNvSpPr>
            <a:spLocks noGrp="1"/>
          </p:cNvSpPr>
          <p:nvPr>
            <p:ph type="dt" idx="1"/>
          </p:nvPr>
        </p:nvSpPr>
        <p:spPr>
          <a:xfrm>
            <a:off x="3970942" y="3"/>
            <a:ext cx="3037840" cy="464821"/>
          </a:xfrm>
          <a:prstGeom prst="rect">
            <a:avLst/>
          </a:prstGeom>
        </p:spPr>
        <p:txBody>
          <a:bodyPr vert="horz" lIns="93143" tIns="46571" rIns="93143" bIns="46571" rtlCol="0"/>
          <a:lstStyle>
            <a:lvl1pPr algn="r">
              <a:defRPr sz="1200"/>
            </a:lvl1pPr>
          </a:lstStyle>
          <a:p>
            <a:fld id="{2447E72A-D913-4DC2-9E0A-E520CE8FCC86}" type="datetimeFigureOut">
              <a:rPr lang="en-US" smtClean="0"/>
              <a:pPr/>
              <a:t>9/4/2020</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43" tIns="46571" rIns="93143" bIns="46571" rtlCol="0" anchor="ctr"/>
          <a:lstStyle/>
          <a:p>
            <a:endParaRPr lang="en-US" dirty="0"/>
          </a:p>
        </p:txBody>
      </p:sp>
      <p:sp>
        <p:nvSpPr>
          <p:cNvPr id="5" name="Notes Placeholder 4"/>
          <p:cNvSpPr>
            <a:spLocks noGrp="1"/>
          </p:cNvSpPr>
          <p:nvPr>
            <p:ph type="body" sz="quarter" idx="3"/>
          </p:nvPr>
        </p:nvSpPr>
        <p:spPr>
          <a:xfrm>
            <a:off x="701040" y="4415790"/>
            <a:ext cx="5608320" cy="4183381"/>
          </a:xfrm>
          <a:prstGeom prst="rect">
            <a:avLst/>
          </a:prstGeom>
        </p:spPr>
        <p:txBody>
          <a:bodyPr vert="horz" lIns="93143" tIns="46571" rIns="93143" bIns="4657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8829969"/>
            <a:ext cx="3037840" cy="464821"/>
          </a:xfrm>
          <a:prstGeom prst="rect">
            <a:avLst/>
          </a:prstGeom>
        </p:spPr>
        <p:txBody>
          <a:bodyPr vert="horz" lIns="93143" tIns="46571" rIns="93143" bIns="4657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2" y="8829969"/>
            <a:ext cx="3037840" cy="464821"/>
          </a:xfrm>
          <a:prstGeom prst="rect">
            <a:avLst/>
          </a:prstGeom>
        </p:spPr>
        <p:txBody>
          <a:bodyPr vert="horz" lIns="93143" tIns="46571" rIns="93143" bIns="46571" rtlCol="0" anchor="b"/>
          <a:lstStyle>
            <a:lvl1pPr algn="r">
              <a:defRPr sz="1200"/>
            </a:lvl1pPr>
          </a:lstStyle>
          <a:p>
            <a:fld id="{A5D78FC6-CE17-4259-A63C-DDFC12E048FC}" type="slidenum">
              <a:rPr lang="en-US" smtClean="0"/>
              <a:pPr/>
              <a:t>‹#›</a:t>
            </a:fld>
            <a:endParaRPr lang="en-US" dirty="0"/>
          </a:p>
        </p:txBody>
      </p:sp>
    </p:spTree>
    <p:extLst>
      <p:ext uri="{BB962C8B-B14F-4D97-AF65-F5344CB8AC3E}">
        <p14:creationId xmlns:p14="http://schemas.microsoft.com/office/powerpoint/2010/main" val="3828099254"/>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may change background in this or all of the slides, add pictures,</a:t>
            </a:r>
            <a:r>
              <a:rPr lang="en-US" baseline="0" dirty="0"/>
              <a:t> school mascot etc.</a:t>
            </a:r>
          </a:p>
          <a:p>
            <a:r>
              <a:rPr lang="en-US" baseline="0" dirty="0"/>
              <a:t>Before starting this session please have a sign in list for parents, have someone take minutes, and distribute an agenda with highlights and facts from your PowerPoint presentation.  It is most important that parents see that the Title I meeting is a separate meeting even if bundled with another event.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may want to change the clip</a:t>
            </a:r>
            <a:r>
              <a:rPr lang="en-US" baseline="0" dirty="0"/>
              <a:t> art to a picture from your school</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Fill in all areas in ( )</a:t>
            </a:r>
          </a:p>
        </p:txBody>
      </p:sp>
      <p:sp>
        <p:nvSpPr>
          <p:cNvPr id="4" name="Slide Number Placeholder 3"/>
          <p:cNvSpPr>
            <a:spLocks noGrp="1"/>
          </p:cNvSpPr>
          <p:nvPr>
            <p:ph type="sldNum" sz="quarter" idx="10"/>
          </p:nvPr>
        </p:nvSpPr>
        <p:spPr/>
        <p:txBody>
          <a:bodyPr/>
          <a:lstStyle/>
          <a:p>
            <a:fld id="{A5D78FC6-CE17-4259-A63C-DDFC12E048FC}"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You may want to have a program eligibility form to show parents.</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Please fill in your budget information for Title I dollars only.</a:t>
            </a:r>
          </a:p>
          <a:p>
            <a:pPr defTabSz="921438">
              <a:defRPr/>
            </a:pPr>
            <a:r>
              <a:rPr lang="en-US" baseline="0" dirty="0"/>
              <a:t>Example of budget justification: </a:t>
            </a:r>
            <a:r>
              <a:rPr lang="en-US" dirty="0"/>
              <a:t>State testing along with short cycle assessment shows that 3</a:t>
            </a:r>
            <a:r>
              <a:rPr lang="en-US" baseline="30000" dirty="0"/>
              <a:t>rd</a:t>
            </a:r>
            <a:r>
              <a:rPr lang="en-US" dirty="0"/>
              <a:t> grade is having major problems with math.  The school Title I plan is designed to provide services to those students in greatest need.  An additional 3</a:t>
            </a:r>
            <a:r>
              <a:rPr lang="en-US" baseline="30000" dirty="0"/>
              <a:t>rd</a:t>
            </a:r>
            <a:r>
              <a:rPr lang="en-US" dirty="0"/>
              <a:t> teacher has been hired to lower PTR, and a Bilingual Educational</a:t>
            </a:r>
            <a:r>
              <a:rPr lang="en-US" baseline="0" dirty="0"/>
              <a:t> Assistant</a:t>
            </a:r>
            <a:r>
              <a:rPr lang="en-US" dirty="0"/>
              <a:t> will offer support to non-English speaking students.  Third grade progress will be monitored all year with bi-monthly meetings and review of short cycle testing.  Title I funds have also been used to buy additional math kits for students to practice at home.  The whole school will benefit from hands on math tutoring after school and monthly meetings with parents using hands-on manipulatives they take home.</a:t>
            </a:r>
          </a:p>
          <a:p>
            <a:pPr defTabSz="921438">
              <a:defRPr/>
            </a:pPr>
            <a:r>
              <a:rPr lang="en-US" dirty="0"/>
              <a:t>If your school is using Waterford, Success Maker</a:t>
            </a:r>
            <a:r>
              <a:rPr lang="en-US" baseline="0" dirty="0"/>
              <a:t>, AVID, America’s Choice - District Title I funds may have been used to fund those too.</a:t>
            </a:r>
            <a:endParaRPr lang="en-US" dirty="0"/>
          </a:p>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Fill in amount () your school receives</a:t>
            </a:r>
            <a:r>
              <a:rPr lang="en-US" baseline="0" dirty="0"/>
              <a:t> for parent involvement.  Stress that parents are always invited to meetings and to send in email related to the Title I and Parent Involvement budgets, decisions, and the program plan.</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(list school name) </a:t>
            </a:r>
            <a:r>
              <a:rPr lang="en-US" dirty="0">
                <a:solidFill>
                  <a:schemeClr val="bg2">
                    <a:lumMod val="50000"/>
                  </a:schemeClr>
                </a:solidFill>
              </a:rPr>
              <a:t>(Remove</a:t>
            </a:r>
            <a:r>
              <a:rPr lang="en-US" baseline="0" dirty="0">
                <a:solidFill>
                  <a:schemeClr val="bg2">
                    <a:lumMod val="50000"/>
                  </a:schemeClr>
                </a:solidFill>
              </a:rPr>
              <a:t> the parentheses section about covering the cost of background checks if your Title I parent involvement funds are not adequate to cover this cost.) New rules from the PED on background checks for 2012</a:t>
            </a:r>
            <a:endParaRPr lang="en-US" dirty="0">
              <a:solidFill>
                <a:schemeClr val="bg2">
                  <a:lumMod val="50000"/>
                </a:schemeClr>
              </a:solidFill>
            </a:endParaRPr>
          </a:p>
        </p:txBody>
      </p:sp>
      <p:sp>
        <p:nvSpPr>
          <p:cNvPr id="4" name="Slide Number Placeholder 3"/>
          <p:cNvSpPr>
            <a:spLocks noGrp="1"/>
          </p:cNvSpPr>
          <p:nvPr>
            <p:ph type="sldNum" sz="quarter" idx="10"/>
          </p:nvPr>
        </p:nvSpPr>
        <p:spPr/>
        <p:txBody>
          <a:bodyPr/>
          <a:lstStyle/>
          <a:p>
            <a:fld id="{A5D78FC6-CE17-4259-A63C-DDFC12E048FC}"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14</a:t>
            </a:fld>
            <a:endParaRPr lang="en-US" dirty="0"/>
          </a:p>
        </p:txBody>
      </p:sp>
    </p:spTree>
    <p:extLst>
      <p:ext uri="{BB962C8B-B14F-4D97-AF65-F5344CB8AC3E}">
        <p14:creationId xmlns:p14="http://schemas.microsoft.com/office/powerpoint/2010/main" val="2384438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lgn="ctr"/>
            <a:fld id="{743653DA-8BF4-4869-96FE-9BCF43372D46}" type="datetime8">
              <a:rPr lang="en-US" smtClean="0"/>
              <a:pPr algn="ctr"/>
              <a:t>9/4/2020 2:26 PM</a:t>
            </a:fld>
            <a:endParaRPr lang="en-US" sz="2000" dirty="0">
              <a:solidFill>
                <a:srgbClr val="FFFFFF"/>
              </a:solidFill>
            </a:endParaRPr>
          </a:p>
        </p:txBody>
      </p:sp>
      <p:sp>
        <p:nvSpPr>
          <p:cNvPr id="8" name="Slide Number Placeholder 7"/>
          <p:cNvSpPr>
            <a:spLocks noGrp="1"/>
          </p:cNvSpPr>
          <p:nvPr>
            <p:ph type="sldNum" sz="quarter" idx="11"/>
          </p:nvPr>
        </p:nvSpPr>
        <p:spPr/>
        <p:txBody>
          <a:bodyPr/>
          <a:lstStyle/>
          <a:p>
            <a:fld id="{72AC53DF-4216-466D-99A7-94400E6C2A25}" type="slidenum">
              <a:rPr lang="en-US" smtClean="0"/>
              <a:pPr/>
              <a:t>‹#›</a:t>
            </a:fld>
            <a:endParaRPr lang="en-US" dirty="0">
              <a:solidFill>
                <a:schemeClr val="tx2"/>
              </a:solidFill>
            </a:endParaRPr>
          </a:p>
        </p:txBody>
      </p:sp>
      <p:sp>
        <p:nvSpPr>
          <p:cNvPr id="9" name="Footer Placeholder 8"/>
          <p:cNvSpPr>
            <a:spLocks noGrp="1"/>
          </p:cNvSpPr>
          <p:nvPr>
            <p:ph type="ftr" sz="quarter" idx="12"/>
          </p:nvPr>
        </p:nvSpPr>
        <p:spPr/>
        <p:txBody>
          <a:bodyPr/>
          <a:lstStyle/>
          <a:p>
            <a:pPr algn="r"/>
            <a:endParaRPr lang="en-US" dirty="0">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3816DF-213E-421B-92D3-C068DBB023D6}" type="datetime8">
              <a:rPr lang="en-US" smtClean="0">
                <a:solidFill>
                  <a:schemeClr val="tx2"/>
                </a:solidFill>
              </a:rPr>
              <a:pPr/>
              <a:t>9/4/2020 2:26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chemeClr val="tx2"/>
                </a:solidFill>
              </a: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3816DF-213E-421B-92D3-C068DBB023D6}" type="datetime8">
              <a:rPr lang="en-US" smtClean="0">
                <a:solidFill>
                  <a:schemeClr val="tx2"/>
                </a:solidFill>
              </a:rPr>
              <a:pPr/>
              <a:t>9/4/2020 2:26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chemeClr val="tx2"/>
                </a:solidFill>
              </a: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9/4/2020 2:26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sm_pencil.png"/>
          <p:cNvPicPr>
            <a:picLocks noChangeAspect="1"/>
          </p:cNvPicPr>
          <p:nvPr userDrawn="1"/>
        </p:nvPicPr>
        <p:blipFill>
          <a:blip r:embed="rId2" cstate="print"/>
          <a:stretch>
            <a:fillRect/>
          </a:stretch>
        </p:blipFill>
        <p:spPr>
          <a:xfrm>
            <a:off x="612648" y="1755648"/>
            <a:ext cx="1615307" cy="2145615"/>
          </a:xfrm>
          <a:prstGeom prst="rect">
            <a:avLst/>
          </a:prstGeom>
          <a:ln w="50800" cap="sq" cmpd="dbl">
            <a:solidFill>
              <a:schemeClr val="accent2"/>
            </a:solidFill>
            <a:miter lim="800000"/>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9/4/2020 2:26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sm_pencil.png"/>
          <p:cNvPicPr>
            <a:picLocks noChangeAspect="1"/>
          </p:cNvPicPr>
          <p:nvPr userDrawn="1"/>
        </p:nvPicPr>
        <p:blipFill>
          <a:blip r:embed="rId2" cstate="print"/>
          <a:stretch>
            <a:fillRect/>
          </a:stretch>
        </p:blipFill>
        <p:spPr>
          <a:xfrm>
            <a:off x="612648" y="1755648"/>
            <a:ext cx="1615307" cy="2145615"/>
          </a:xfrm>
          <a:prstGeom prst="rect">
            <a:avLst/>
          </a:prstGeom>
          <a:ln w="50800" cap="sq" cmpd="dbl">
            <a:solidFill>
              <a:schemeClr val="accent2"/>
            </a:solidFill>
            <a:miter lim="800000"/>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9/4/2020 2:26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sm_pencil.png"/>
          <p:cNvPicPr>
            <a:picLocks noChangeAspect="1"/>
          </p:cNvPicPr>
          <p:nvPr userDrawn="1"/>
        </p:nvPicPr>
        <p:blipFill>
          <a:blip r:embed="rId2" cstate="print"/>
          <a:stretch>
            <a:fillRect/>
          </a:stretch>
        </p:blipFill>
        <p:spPr>
          <a:xfrm>
            <a:off x="612648" y="1755648"/>
            <a:ext cx="1615307" cy="2145615"/>
          </a:xfrm>
          <a:prstGeom prst="rect">
            <a:avLst/>
          </a:prstGeom>
          <a:ln w="50800" cap="sq" cmpd="dbl">
            <a:solidFill>
              <a:schemeClr val="accent2"/>
            </a:solidFill>
            <a:miter lim="800000"/>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129108-AC8D-4212-9283-60D9E99BF07A}" type="datetime8">
              <a:rPr lang="en-US" smtClean="0"/>
              <a:pPr/>
              <a:t>9/4/2020 2:26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D93096-5B34-4342-9326-69289CEAE4C2}" type="slidenum">
              <a:rPr lang="en-US" smtClean="0"/>
              <a:pPr/>
              <a:t>‹#›</a:t>
            </a:fld>
            <a:endParaRPr lang="en-US" dirty="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DED3D3-6235-4F4C-B439-DF277FB555A7}" type="datetime8">
              <a:rPr lang="en-US" smtClean="0"/>
              <a:pPr/>
              <a:t>9/4/2020 2:26 PM</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ctr"/>
            <a:fld id="{1AD93096-5B34-4342-9326-69289CEAE4C2}" type="slidenum">
              <a:rPr lang="en-US" smtClean="0"/>
              <a:pPr algn="ctr"/>
              <a:t>‹#›</a:t>
            </a:fld>
            <a:endParaRPr lang="en-US" sz="2400" dirty="0">
              <a:solidFill>
                <a:srgbClr val="FFFFFF"/>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5F1E3E-4B2F-4895-B65E-28B2E64F39F6}" type="datetime8">
              <a:rPr lang="en-US" smtClean="0"/>
              <a:pPr/>
              <a:t>9/4/2020 2:26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ctr"/>
            <a:fld id="{1AD93096-5B34-4342-9326-69289CEAE4C2}" type="slidenum">
              <a:rPr lang="en-US" smtClean="0"/>
              <a:pPr algn="ct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3085435-8225-4333-BFFA-0096413F0D76}" type="datetime8">
              <a:rPr lang="en-US" smtClean="0"/>
              <a:pPr/>
              <a:t>9/4/2020 2:26 PM</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ctr"/>
            <a:fld id="{1AD93096-5B34-4342-9326-69289CEAE4C2}" type="slidenum">
              <a:rPr lang="en-US" smtClean="0"/>
              <a:pPr algn="ct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83C494-2A87-468C-A21B-CB14FB9ABB00}" type="datetime8">
              <a:rPr lang="en-US" smtClean="0"/>
              <a:pPr/>
              <a:t>9/4/2020 2:26 PM</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D93096-5B34-4342-9326-69289CEAE4C2}" type="slidenum">
              <a:rPr lang="en-US" smtClean="0"/>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0FA0-5B31-4864-A2BB-719EA5A679C6}" type="datetime8">
              <a:rPr lang="en-US" smtClean="0"/>
              <a:pPr/>
              <a:t>9/4/2020 2:26 PM</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D93096-5B34-4342-9326-69289CEAE4C2}" type="slidenum">
              <a:rPr lang="en-US" smtClean="0"/>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3816DF-213E-421B-92D3-C068DBB023D6}" type="datetime8">
              <a:rPr lang="en-US" smtClean="0">
                <a:solidFill>
                  <a:schemeClr val="tx2"/>
                </a:solidFill>
              </a:rPr>
              <a:pPr/>
              <a:t>9/4/2020 2:26 PM</a:t>
            </a:fld>
            <a:endParaRPr lang="en-US" sz="1400" dirty="0">
              <a:solidFill>
                <a:schemeClr val="tx2"/>
              </a:solidFill>
            </a:endParaRPr>
          </a:p>
        </p:txBody>
      </p:sp>
      <p:sp>
        <p:nvSpPr>
          <p:cNvPr id="6" name="Footer Placeholder 5"/>
          <p:cNvSpPr>
            <a:spLocks noGrp="1"/>
          </p:cNvSpPr>
          <p:nvPr>
            <p:ph type="ftr" sz="quarter" idx="11"/>
          </p:nvPr>
        </p:nvSpPr>
        <p:spPr/>
        <p:txBody>
          <a:bodyPr/>
          <a:lstStyle/>
          <a:p>
            <a:pPr algn="r"/>
            <a:endParaRPr lang="en-US" sz="1400" dirty="0">
              <a:solidFill>
                <a:schemeClr val="tx2"/>
              </a:solidFill>
            </a:endParaRPr>
          </a:p>
        </p:txBody>
      </p:sp>
      <p:sp>
        <p:nvSpPr>
          <p:cNvPr id="7" name="Slide Number Placeholder 6"/>
          <p:cNvSpPr>
            <a:spLocks noGrp="1"/>
          </p:cNvSpPr>
          <p:nvPr>
            <p:ph type="sldNum" sz="quarter" idx="12"/>
          </p:nvPr>
        </p:nvSpPr>
        <p:spPr/>
        <p:txBody>
          <a:body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E20EC5-AC53-4169-941E-EDF10CD23748}" type="datetime8">
              <a:rPr lang="en-US" smtClean="0"/>
              <a:pPr/>
              <a:t>9/4/2020 2:26 PM</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ctr"/>
            <a:fld id="{1AD93096-5B34-4342-9326-69289CEAE4C2}" type="slidenum">
              <a:rPr lang="en-US" smtClean="0"/>
              <a:pPr algn="ctr"/>
              <a:t>‹#›</a:t>
            </a:fld>
            <a:endParaRPr lang="en-US" sz="28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D3816DF-213E-421B-92D3-C068DBB023D6}" type="datetime8">
              <a:rPr lang="en-US" smtClean="0">
                <a:solidFill>
                  <a:schemeClr val="tx2"/>
                </a:solidFill>
              </a:rPr>
              <a:pPr/>
              <a:t>9/4/2020 2:26 PM</a:t>
            </a:fld>
            <a:endParaRPr lang="en-US" sz="1400" dirty="0">
              <a:solidFill>
                <a:schemeClr val="tx2"/>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lgn="r"/>
            <a:endParaRPr lang="en-US" sz="1400" dirty="0">
              <a:solidFill>
                <a:schemeClr val="tx2"/>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718" r:id="rId14"/>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1112808" y="5029200"/>
            <a:ext cx="6477000" cy="1649084"/>
          </a:xfrm>
        </p:spPr>
        <p:txBody>
          <a:bodyPr>
            <a:noAutofit/>
          </a:bodyPr>
          <a:lstStyle/>
          <a:p>
            <a:r>
              <a:rPr lang="en-US" sz="5400" dirty="0" smtClean="0">
                <a:solidFill>
                  <a:schemeClr val="accent1">
                    <a:lumMod val="75000"/>
                  </a:schemeClr>
                </a:solidFill>
              </a:rPr>
              <a:t/>
            </a:r>
            <a:br>
              <a:rPr lang="en-US" sz="5400" dirty="0" smtClean="0">
                <a:solidFill>
                  <a:schemeClr val="accent1">
                    <a:lumMod val="75000"/>
                  </a:schemeClr>
                </a:solidFill>
              </a:rPr>
            </a:br>
            <a:r>
              <a:rPr lang="en-US" sz="5400" dirty="0">
                <a:solidFill>
                  <a:schemeClr val="accent1">
                    <a:lumMod val="75000"/>
                  </a:schemeClr>
                </a:solidFill>
              </a:rPr>
              <a:t/>
            </a:r>
            <a:br>
              <a:rPr lang="en-US" sz="5400" dirty="0">
                <a:solidFill>
                  <a:schemeClr val="accent1">
                    <a:lumMod val="75000"/>
                  </a:schemeClr>
                </a:solidFill>
              </a:rPr>
            </a:br>
            <a:r>
              <a:rPr lang="en-US" sz="5400" dirty="0" smtClean="0">
                <a:solidFill>
                  <a:schemeClr val="accent1">
                    <a:lumMod val="75000"/>
                  </a:schemeClr>
                </a:solidFill>
              </a:rPr>
              <a:t>Title </a:t>
            </a:r>
            <a:r>
              <a:rPr lang="en-US" sz="5400" dirty="0">
                <a:solidFill>
                  <a:schemeClr val="accent1">
                    <a:lumMod val="75000"/>
                  </a:schemeClr>
                </a:solidFill>
              </a:rPr>
              <a:t>I Annual Meeting </a:t>
            </a:r>
            <a:br>
              <a:rPr lang="en-US" sz="5400" dirty="0">
                <a:solidFill>
                  <a:schemeClr val="accent1">
                    <a:lumMod val="75000"/>
                  </a:schemeClr>
                </a:solidFill>
              </a:rPr>
            </a:br>
            <a:r>
              <a:rPr lang="en-US" sz="5400" dirty="0">
                <a:solidFill>
                  <a:srgbClr val="42568D"/>
                </a:solidFill>
                <a:ea typeface="+mn-lt"/>
                <a:cs typeface="+mn-lt"/>
              </a:rPr>
              <a:t>Gateway MST </a:t>
            </a:r>
            <a:r>
              <a:rPr lang="en-US" sz="5400" dirty="0" smtClean="0">
                <a:solidFill>
                  <a:srgbClr val="42568D"/>
                </a:solidFill>
                <a:ea typeface="+mn-lt"/>
                <a:cs typeface="+mn-lt"/>
              </a:rPr>
              <a:t>Elementary</a:t>
            </a:r>
            <a:r>
              <a:rPr lang="en-US" sz="5400" dirty="0">
                <a:solidFill>
                  <a:srgbClr val="42568D"/>
                </a:solidFill>
                <a:ea typeface="+mn-lt"/>
                <a:cs typeface="+mn-lt"/>
              </a:rPr>
              <a:t>/ Gateway Michael</a:t>
            </a:r>
            <a:br>
              <a:rPr lang="en-US" sz="5400" dirty="0">
                <a:solidFill>
                  <a:srgbClr val="42568D"/>
                </a:solidFill>
                <a:ea typeface="+mn-lt"/>
                <a:cs typeface="+mn-lt"/>
              </a:rPr>
            </a:br>
            <a:r>
              <a:rPr lang="en-US" sz="5400" dirty="0" smtClean="0">
                <a:solidFill>
                  <a:srgbClr val="42568D"/>
                </a:solidFill>
                <a:ea typeface="+mn-lt"/>
                <a:cs typeface="+mn-lt"/>
              </a:rPr>
              <a:t>2020-2021</a:t>
            </a:r>
            <a:endParaRPr lang="en-US" sz="5400" dirty="0">
              <a:solidFill>
                <a:srgbClr val="42568D"/>
              </a:solidFill>
              <a:ea typeface="+mn-lt"/>
              <a:cs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a:spLocks noGrp="1"/>
          </p:cNvSpPr>
          <p:nvPr>
            <p:ph sz="quarter" idx="13"/>
          </p:nvPr>
        </p:nvSpPr>
        <p:spPr>
          <a:xfrm>
            <a:off x="228601" y="1752600"/>
            <a:ext cx="8458200" cy="4648200"/>
          </a:xfrm>
        </p:spPr>
        <p:txBody>
          <a:bodyPr>
            <a:normAutofit fontScale="85000" lnSpcReduction="10000"/>
          </a:bodyPr>
          <a:lstStyle/>
          <a:p>
            <a:pPr algn="l">
              <a:buFont typeface="Arial" pitchFamily="34" charset="0"/>
              <a:buChar char="•"/>
            </a:pPr>
            <a:r>
              <a:rPr lang="en-US" sz="2800" b="1" dirty="0">
                <a:solidFill>
                  <a:schemeClr val="tx1"/>
                </a:solidFill>
              </a:rPr>
              <a:t>Our goal for the year: 90 at 90</a:t>
            </a:r>
          </a:p>
          <a:p>
            <a:pPr lvl="1" algn="l">
              <a:buFont typeface="Arial" pitchFamily="34" charset="0"/>
              <a:buChar char="•"/>
            </a:pPr>
            <a:r>
              <a:rPr lang="en-US" sz="2400" b="1" dirty="0">
                <a:solidFill>
                  <a:schemeClr val="tx1"/>
                </a:solidFill>
              </a:rPr>
              <a:t>This means: </a:t>
            </a:r>
            <a:r>
              <a:rPr lang="en-US" sz="2400" dirty="0">
                <a:solidFill>
                  <a:schemeClr val="tx1"/>
                </a:solidFill>
              </a:rPr>
              <a:t>90% of our students will be at school 90% of the </a:t>
            </a:r>
            <a:r>
              <a:rPr lang="en-US" sz="2400" dirty="0" smtClean="0">
                <a:solidFill>
                  <a:schemeClr val="tx1"/>
                </a:solidFill>
              </a:rPr>
              <a:t>time </a:t>
            </a:r>
            <a:r>
              <a:rPr lang="en-US" sz="2400" smtClean="0">
                <a:solidFill>
                  <a:schemeClr val="tx1"/>
                </a:solidFill>
              </a:rPr>
              <a:t>(Virtually)</a:t>
            </a:r>
            <a:endParaRPr lang="en-US" sz="2400" dirty="0">
              <a:solidFill>
                <a:schemeClr val="tx1"/>
              </a:solidFill>
            </a:endParaRPr>
          </a:p>
          <a:p>
            <a:pPr algn="l">
              <a:buFont typeface="Arial" pitchFamily="34" charset="0"/>
              <a:buChar char="•"/>
            </a:pPr>
            <a:r>
              <a:rPr lang="en-US" sz="2800" b="1" dirty="0">
                <a:solidFill>
                  <a:schemeClr val="tx1"/>
                </a:solidFill>
              </a:rPr>
              <a:t>What does this look like for your student?</a:t>
            </a:r>
          </a:p>
          <a:p>
            <a:pPr lvl="1" algn="l">
              <a:buFont typeface="Arial" pitchFamily="34" charset="0"/>
              <a:buChar char="•"/>
            </a:pPr>
            <a:r>
              <a:rPr lang="en-US" sz="2400" dirty="0">
                <a:solidFill>
                  <a:schemeClr val="tx1"/>
                </a:solidFill>
              </a:rPr>
              <a:t>As of now, if your student has missed 4 or more days, they are already below 90%</a:t>
            </a:r>
          </a:p>
          <a:p>
            <a:pPr lvl="1" algn="l">
              <a:buFont typeface="Arial" pitchFamily="34" charset="0"/>
              <a:buChar char="•"/>
            </a:pPr>
            <a:r>
              <a:rPr lang="en-US" sz="2400" dirty="0">
                <a:solidFill>
                  <a:schemeClr val="tx1"/>
                </a:solidFill>
              </a:rPr>
              <a:t>Attendance rates can go up or down: the more days they attend, the higher their attendance rate will be.  Even if they’re below 90% now, they can still finish at over 90% for the school year</a:t>
            </a:r>
          </a:p>
          <a:p>
            <a:pPr algn="l">
              <a:buFont typeface="Arial" pitchFamily="34" charset="0"/>
              <a:buChar char="•"/>
            </a:pPr>
            <a:r>
              <a:rPr lang="en-US" sz="2800" b="1" dirty="0">
                <a:solidFill>
                  <a:schemeClr val="tx1"/>
                </a:solidFill>
              </a:rPr>
              <a:t>Why is 90 at 90 important?</a:t>
            </a:r>
          </a:p>
          <a:p>
            <a:pPr lvl="1" algn="l">
              <a:buFont typeface="Arial" pitchFamily="34" charset="0"/>
              <a:buChar char="•"/>
            </a:pPr>
            <a:r>
              <a:rPr lang="en-US" sz="2400" dirty="0">
                <a:solidFill>
                  <a:schemeClr val="tx1"/>
                </a:solidFill>
              </a:rPr>
              <a:t>MSIP V determines accreditation and each school receives points for having over 80% of students at 90% attendance or by showing improvement in attendance from year to year</a:t>
            </a:r>
          </a:p>
          <a:p>
            <a:pPr algn="l"/>
            <a:endParaRPr lang="en-US" dirty="0"/>
          </a:p>
        </p:txBody>
      </p:sp>
      <p:sp>
        <p:nvSpPr>
          <p:cNvPr id="10" name="Title 1"/>
          <p:cNvSpPr txBox="1">
            <a:spLocks/>
          </p:cNvSpPr>
          <p:nvPr/>
        </p:nvSpPr>
        <p:spPr>
          <a:xfrm>
            <a:off x="762000" y="0"/>
            <a:ext cx="7772400" cy="1470025"/>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ts val="5800"/>
              </a:lnSpc>
              <a:spcBef>
                <a:spcPct val="0"/>
              </a:spcBef>
              <a:spcAft>
                <a:spcPts val="0"/>
              </a:spcAft>
              <a:buClrTx/>
              <a:buSzTx/>
              <a:buFontTx/>
              <a:buNone/>
              <a:tabLst/>
              <a:defRPr/>
            </a:pPr>
            <a:r>
              <a:rPr kumimoji="0" lang="en-US" sz="5400" b="0" i="0" u="none" strike="noStrike" kern="1200" cap="none" spc="0" normalizeH="0" baseline="0" noProof="0" dirty="0">
                <a:ln>
                  <a:noFill/>
                </a:ln>
                <a:solidFill>
                  <a:schemeClr val="tx2"/>
                </a:solidFill>
                <a:effectLst>
                  <a:outerShdw blurRad="63500" dist="38100" dir="5400000" algn="t" rotWithShape="0">
                    <a:prstClr val="black">
                      <a:alpha val="25000"/>
                    </a:prstClr>
                  </a:outerShdw>
                </a:effectLst>
                <a:uLnTx/>
                <a:uFillTx/>
                <a:latin typeface="+mn-lt"/>
                <a:ea typeface="+mj-ea"/>
                <a:cs typeface="+mj-cs"/>
              </a:rPr>
              <a:t>MSIP V and Attendance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Reading Scores</a:t>
            </a:r>
          </a:p>
        </p:txBody>
      </p:sp>
      <p:sp>
        <p:nvSpPr>
          <p:cNvPr id="4" name="Content Placeholder 3"/>
          <p:cNvSpPr>
            <a:spLocks noGrp="1"/>
          </p:cNvSpPr>
          <p:nvPr>
            <p:ph sz="quarter" idx="13"/>
          </p:nvPr>
        </p:nvSpPr>
        <p:spPr/>
        <p:txBody>
          <a:bodyPr vert="horz" lIns="91440" tIns="45720" rIns="91440" bIns="45720" rtlCol="0" anchor="t">
            <a:normAutofit/>
          </a:bodyPr>
          <a:lstStyle/>
          <a:p>
            <a:pPr marL="0" indent="0">
              <a:buNone/>
            </a:pPr>
            <a:r>
              <a:rPr lang="en-US" dirty="0"/>
              <a:t> </a:t>
            </a:r>
            <a:r>
              <a:rPr lang="en-US" dirty="0" smtClean="0"/>
              <a:t>Presented by:</a:t>
            </a:r>
          </a:p>
          <a:p>
            <a:pPr marL="0" indent="0">
              <a:buNone/>
            </a:pPr>
            <a:r>
              <a:rPr lang="en-US" dirty="0" smtClean="0"/>
              <a:t>Mrs. J. Humphrey (Pre-K. – 2</a:t>
            </a:r>
            <a:r>
              <a:rPr lang="en-US" baseline="30000" dirty="0" smtClean="0"/>
              <a:t>nd</a:t>
            </a:r>
            <a:r>
              <a:rPr lang="en-US" dirty="0" smtClean="0"/>
              <a:t>)  </a:t>
            </a:r>
          </a:p>
          <a:p>
            <a:pPr marL="0" indent="0">
              <a:buNone/>
            </a:pPr>
            <a:r>
              <a:rPr lang="en-US" dirty="0" smtClean="0"/>
              <a:t>Ms. Barbara Dilworth (3</a:t>
            </a:r>
            <a:r>
              <a:rPr lang="en-US" baseline="30000" dirty="0" smtClean="0"/>
              <a:t>rd</a:t>
            </a:r>
            <a:r>
              <a:rPr lang="en-US" dirty="0" smtClean="0"/>
              <a:t> – 5</a:t>
            </a:r>
            <a:r>
              <a:rPr lang="en-US" baseline="30000" dirty="0" smtClean="0"/>
              <a:t>th</a:t>
            </a:r>
            <a:r>
              <a:rPr lang="en-US" dirty="0" smtClean="0"/>
              <a:t>)</a:t>
            </a:r>
            <a:endParaRPr lang="en-US" dirty="0"/>
          </a:p>
          <a:p>
            <a:endParaRPr lang="en-US" dirty="0"/>
          </a:p>
        </p:txBody>
      </p:sp>
      <p:pic>
        <p:nvPicPr>
          <p:cNvPr id="5" name="Content Placeholder 4" descr="Image result for images of readin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267200" y="1676400"/>
            <a:ext cx="3576637" cy="3886200"/>
          </a:xfrm>
          <a:prstGeom prst="rect">
            <a:avLst/>
          </a:prstGeom>
          <a:noFill/>
          <a:ln>
            <a:noFill/>
          </a:ln>
        </p:spPr>
      </p:pic>
    </p:spTree>
    <p:extLst>
      <p:ext uri="{BB962C8B-B14F-4D97-AF65-F5344CB8AC3E}">
        <p14:creationId xmlns:p14="http://schemas.microsoft.com/office/powerpoint/2010/main" val="1659732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4294967295"/>
          </p:nvPr>
        </p:nvSpPr>
        <p:spPr>
          <a:xfrm>
            <a:off x="152400" y="1981200"/>
            <a:ext cx="8763000" cy="4724400"/>
          </a:xfrm>
          <a:prstGeom prst="rect">
            <a:avLst/>
          </a:prstGeom>
        </p:spPr>
        <p:txBody>
          <a:bodyPr>
            <a:normAutofit/>
          </a:bodyPr>
          <a:lstStyle/>
          <a:p>
            <a:pPr>
              <a:buNone/>
            </a:pPr>
            <a:r>
              <a:rPr lang="en-US" b="1" dirty="0">
                <a:solidFill>
                  <a:schemeClr val="tx1"/>
                </a:solidFill>
              </a:rPr>
              <a:t>Important facts to keep in mind about attendance:</a:t>
            </a:r>
          </a:p>
          <a:p>
            <a:pPr lvl="1">
              <a:buFont typeface="Arial" pitchFamily="34" charset="0"/>
              <a:buChar char="•"/>
            </a:pPr>
            <a:r>
              <a:rPr lang="en-US" sz="1650" dirty="0">
                <a:solidFill>
                  <a:schemeClr val="tx1"/>
                </a:solidFill>
                <a:effectLst>
                  <a:outerShdw blurRad="38100" dist="38100" dir="2700000" algn="tl">
                    <a:srgbClr val="000000">
                      <a:alpha val="43137"/>
                    </a:srgbClr>
                  </a:outerShdw>
                </a:effectLst>
              </a:rPr>
              <a:t>There are no excused absences; all absences will get counted the same way</a:t>
            </a:r>
            <a:r>
              <a:rPr lang="en-US" sz="1650" dirty="0" smtClean="0">
                <a:solidFill>
                  <a:schemeClr val="tx1"/>
                </a:solidFill>
                <a:effectLst>
                  <a:outerShdw blurRad="38100" dist="38100" dir="2700000" algn="tl">
                    <a:srgbClr val="000000">
                      <a:alpha val="43137"/>
                    </a:srgbClr>
                  </a:outerShdw>
                </a:effectLst>
              </a:rPr>
              <a:t>. (Virtually)</a:t>
            </a:r>
            <a:endParaRPr lang="en-US" sz="1650" dirty="0">
              <a:solidFill>
                <a:schemeClr val="tx1"/>
              </a:solidFill>
              <a:effectLst>
                <a:outerShdw blurRad="38100" dist="38100" dir="2700000" algn="tl">
                  <a:srgbClr val="000000">
                    <a:alpha val="43137"/>
                  </a:srgbClr>
                </a:outerShdw>
              </a:effectLst>
            </a:endParaRPr>
          </a:p>
          <a:p>
            <a:pPr lvl="1">
              <a:buFont typeface="Arial" pitchFamily="34" charset="0"/>
              <a:buChar char="•"/>
            </a:pPr>
            <a:r>
              <a:rPr lang="en-US" sz="1650" dirty="0">
                <a:solidFill>
                  <a:schemeClr val="tx1"/>
                </a:solidFill>
                <a:effectLst>
                  <a:outerShdw blurRad="38100" dist="38100" dir="2700000" algn="tl">
                    <a:srgbClr val="000000">
                      <a:alpha val="43137"/>
                    </a:srgbClr>
                  </a:outerShdw>
                </a:effectLst>
              </a:rPr>
              <a:t>Suspensions, hospitalizations, missing the bus, not feeling well, not having a clean uniform and family emergencies will all be counted the same</a:t>
            </a:r>
          </a:p>
          <a:p>
            <a:pPr lvl="1">
              <a:buFont typeface="Arial" pitchFamily="34" charset="0"/>
              <a:buChar char="•"/>
            </a:pPr>
            <a:r>
              <a:rPr lang="en-US" sz="1650" dirty="0">
                <a:solidFill>
                  <a:schemeClr val="tx1"/>
                </a:solidFill>
                <a:effectLst>
                  <a:outerShdw blurRad="38100" dist="38100" dir="2700000" algn="tl">
                    <a:srgbClr val="000000">
                      <a:alpha val="43137"/>
                    </a:srgbClr>
                  </a:outerShdw>
                </a:effectLst>
              </a:rPr>
              <a:t>Any hour your child is not in school is equal to one hour of absence.  If your child comes to school at 10:30, they were absent one hour.  6.5 hours of lateness will equal 1 day of absence.</a:t>
            </a:r>
          </a:p>
          <a:p>
            <a:pPr lvl="1">
              <a:buFont typeface="Arial" pitchFamily="34" charset="0"/>
              <a:buChar char="•"/>
            </a:pPr>
            <a:r>
              <a:rPr lang="en-US" sz="1650" dirty="0">
                <a:solidFill>
                  <a:schemeClr val="tx1"/>
                </a:solidFill>
                <a:effectLst>
                  <a:outerShdw blurRad="38100" dist="38100" dir="2700000" algn="tl">
                    <a:srgbClr val="000000">
                      <a:alpha val="43137"/>
                    </a:srgbClr>
                  </a:outerShdw>
                </a:effectLst>
              </a:rPr>
              <a:t>If your child misses 10 or more days or is frequently late to school, your child may receive a truancy referral or a hotline call may be made</a:t>
            </a:r>
          </a:p>
          <a:p>
            <a:pPr lvl="1">
              <a:buFont typeface="Arial" pitchFamily="34" charset="0"/>
              <a:buChar char="•"/>
            </a:pPr>
            <a:r>
              <a:rPr lang="en-US" sz="1650" dirty="0">
                <a:solidFill>
                  <a:schemeClr val="tx1"/>
                </a:solidFill>
                <a:effectLst>
                  <a:outerShdw blurRad="38100" dist="38100" dir="2700000" algn="tl">
                    <a:srgbClr val="000000">
                      <a:alpha val="43137"/>
                    </a:srgbClr>
                  </a:outerShdw>
                </a:effectLst>
              </a:rPr>
              <a:t>Special consideration will be given to families with documented reasons for absences before a referral or hotline is made (ex: medical condition)</a:t>
            </a:r>
          </a:p>
          <a:p>
            <a:pPr lvl="1">
              <a:buFont typeface="Arial" pitchFamily="34" charset="0"/>
              <a:buChar char="•"/>
            </a:pPr>
            <a:r>
              <a:rPr lang="en-US" sz="1650" dirty="0">
                <a:solidFill>
                  <a:schemeClr val="tx1"/>
                </a:solidFill>
                <a:effectLst>
                  <a:outerShdw blurRad="38100" dist="38100" dir="2700000" algn="tl">
                    <a:srgbClr val="000000">
                      <a:alpha val="43137"/>
                    </a:srgbClr>
                  </a:outerShdw>
                </a:effectLst>
              </a:rPr>
              <a:t>You may receive a phone call or attendance letter from the social worker or school staff when your child has missed 3, 6, or 9 days.  Please make sure you are keeping school staff informed when your child will be absent.</a:t>
            </a:r>
          </a:p>
        </p:txBody>
      </p:sp>
      <p:sp>
        <p:nvSpPr>
          <p:cNvPr id="6" name="Title 1"/>
          <p:cNvSpPr>
            <a:spLocks noGrp="1"/>
          </p:cNvSpPr>
          <p:nvPr>
            <p:ph type="title"/>
          </p:nvPr>
        </p:nvSpPr>
        <p:spPr>
          <a:xfrm>
            <a:off x="457200" y="228600"/>
            <a:ext cx="8229600" cy="1371600"/>
          </a:xfrm>
        </p:spPr>
        <p:txBody>
          <a:bodyPr/>
          <a:lstStyle/>
          <a:p>
            <a:r>
              <a:rPr lang="en-US" dirty="0"/>
              <a:t>Your Child’s Attendance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School Program</a:t>
            </a:r>
          </a:p>
        </p:txBody>
      </p:sp>
      <p:sp>
        <p:nvSpPr>
          <p:cNvPr id="3" name="Content Placeholder 2"/>
          <p:cNvSpPr>
            <a:spLocks noGrp="1"/>
          </p:cNvSpPr>
          <p:nvPr>
            <p:ph idx="1"/>
          </p:nvPr>
        </p:nvSpPr>
        <p:spPr/>
        <p:txBody>
          <a:bodyPr vert="horz" lIns="91440" tIns="45720" rIns="91440" bIns="45720" rtlCol="0" anchor="t">
            <a:normAutofit fontScale="85000" lnSpcReduction="20000"/>
          </a:bodyPr>
          <a:lstStyle/>
          <a:p>
            <a:pPr algn="ctr">
              <a:buNone/>
            </a:pPr>
            <a:r>
              <a:rPr lang="en-US" dirty="0">
                <a:solidFill>
                  <a:schemeClr val="tx1"/>
                </a:solidFill>
              </a:rPr>
              <a:t>Hours of Operation:</a:t>
            </a:r>
          </a:p>
          <a:p>
            <a:pPr algn="ctr">
              <a:buNone/>
            </a:pPr>
            <a:r>
              <a:rPr lang="en-US" dirty="0">
                <a:solidFill>
                  <a:schemeClr val="tx1"/>
                </a:solidFill>
              </a:rPr>
              <a:t>Monday – Thursday  4:00 p.m. – </a:t>
            </a:r>
            <a:r>
              <a:rPr lang="en-US" dirty="0" smtClean="0">
                <a:solidFill>
                  <a:schemeClr val="tx1"/>
                </a:solidFill>
              </a:rPr>
              <a:t>4:45 </a:t>
            </a:r>
            <a:r>
              <a:rPr lang="en-US" dirty="0">
                <a:solidFill>
                  <a:schemeClr val="tx1"/>
                </a:solidFill>
              </a:rPr>
              <a:t>p.m.</a:t>
            </a:r>
          </a:p>
          <a:p>
            <a:pPr algn="ctr">
              <a:buNone/>
            </a:pPr>
            <a:r>
              <a:rPr lang="en-US" dirty="0">
                <a:solidFill>
                  <a:schemeClr val="tx1"/>
                </a:solidFill>
              </a:rPr>
              <a:t>on regular* school days</a:t>
            </a:r>
          </a:p>
          <a:p>
            <a:pPr algn="ctr">
              <a:buNone/>
            </a:pPr>
            <a:endParaRPr lang="en-US" dirty="0"/>
          </a:p>
          <a:p>
            <a:pPr algn="ctr">
              <a:buNone/>
            </a:pPr>
            <a:r>
              <a:rPr lang="en-US" sz="2800" b="1" dirty="0"/>
              <a:t>Girls on the </a:t>
            </a:r>
            <a:r>
              <a:rPr lang="en-US" sz="2800" b="1" dirty="0" smtClean="0"/>
              <a:t>Run (Tuesday &amp; Thursday)</a:t>
            </a:r>
          </a:p>
          <a:p>
            <a:pPr algn="ctr">
              <a:buNone/>
            </a:pPr>
            <a:r>
              <a:rPr lang="en-US" sz="2800" b="1" dirty="0" smtClean="0"/>
              <a:t>GI</a:t>
            </a:r>
            <a:r>
              <a:rPr lang="en-US" sz="3500" b="1" dirty="0" smtClean="0"/>
              <a:t>R</a:t>
            </a:r>
            <a:r>
              <a:rPr lang="en-US" sz="2800" b="1" dirty="0" smtClean="0"/>
              <a:t>LS INC.</a:t>
            </a:r>
          </a:p>
          <a:p>
            <a:pPr algn="ctr">
              <a:buNone/>
            </a:pPr>
            <a:r>
              <a:rPr lang="en-US" sz="2800" b="1" dirty="0" smtClean="0"/>
              <a:t>CHARM’D PROGRAM</a:t>
            </a:r>
          </a:p>
          <a:p>
            <a:pPr algn="ctr">
              <a:buNone/>
            </a:pPr>
            <a:r>
              <a:rPr lang="en-US" sz="2800" b="1" dirty="0" smtClean="0"/>
              <a:t>Literacy Program Before and After school (TBA)</a:t>
            </a:r>
          </a:p>
          <a:p>
            <a:pPr algn="ctr">
              <a:buNone/>
            </a:pPr>
            <a:r>
              <a:rPr lang="en-US" sz="2800" b="1" dirty="0" smtClean="0"/>
              <a:t>SPARKS PROGRAM (Gateway Michael)</a:t>
            </a:r>
            <a:endParaRPr lang="en-US" sz="2800" b="1" dirty="0"/>
          </a:p>
          <a:p>
            <a:pPr algn="ctr">
              <a:buNone/>
            </a:pPr>
            <a:endParaRPr lang="en-US" b="1" dirty="0"/>
          </a:p>
          <a:p>
            <a:pPr algn="ctr">
              <a:buNone/>
            </a:pPr>
            <a:r>
              <a:rPr lang="en-US" sz="2800" b="1" dirty="0"/>
              <a:t>* No After School Programs on Parent/Teacher Conference Days, Inclement Weather Days, holidays, etc.</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a:bodyPr>
          <a:lstStyle/>
          <a:p>
            <a:r>
              <a:rPr lang="en-US" sz="9600" dirty="0"/>
              <a:t>Questions</a:t>
            </a:r>
          </a:p>
        </p:txBody>
      </p:sp>
      <p:sp>
        <p:nvSpPr>
          <p:cNvPr id="3" name="Content Placeholder 2"/>
          <p:cNvSpPr>
            <a:spLocks noGrp="1"/>
          </p:cNvSpPr>
          <p:nvPr>
            <p:ph idx="1"/>
          </p:nvPr>
        </p:nvSpPr>
        <p:spPr>
          <a:xfrm>
            <a:off x="457200" y="2667000"/>
            <a:ext cx="8229600" cy="3352799"/>
          </a:xfrm>
        </p:spPr>
        <p:txBody>
          <a:bodyPr>
            <a:noAutofit/>
          </a:bodyPr>
          <a:lstStyle/>
          <a:p>
            <a:pPr>
              <a:buNone/>
            </a:pPr>
            <a:r>
              <a:rPr lang="en-US" sz="3600" dirty="0"/>
              <a:t>?			?		?		?		?</a:t>
            </a:r>
          </a:p>
          <a:p>
            <a:pPr>
              <a:buNone/>
            </a:pPr>
            <a:endParaRPr lang="en-US" sz="3600" dirty="0"/>
          </a:p>
          <a:p>
            <a:pPr>
              <a:buNone/>
            </a:pPr>
            <a:r>
              <a:rPr lang="en-US" sz="3600" dirty="0"/>
              <a:t>	?		     ?		     ?		    ?		     ?</a:t>
            </a:r>
          </a:p>
          <a:p>
            <a:pPr>
              <a:buNone/>
            </a:pPr>
            <a:r>
              <a:rPr lang="en-US" dirty="0"/>
              <a:t>If you have any comments please </a:t>
            </a:r>
            <a:r>
              <a:rPr lang="en-US" dirty="0" smtClean="0"/>
              <a:t>contact</a:t>
            </a:r>
            <a:r>
              <a:rPr lang="en-US" dirty="0"/>
              <a:t> </a:t>
            </a:r>
            <a:r>
              <a:rPr lang="en-US" dirty="0" smtClean="0"/>
              <a:t>Mrs. </a:t>
            </a:r>
            <a:r>
              <a:rPr lang="en-US" dirty="0" err="1" smtClean="0"/>
              <a:t>LaCrissa</a:t>
            </a:r>
            <a:r>
              <a:rPr lang="en-US" dirty="0" smtClean="0"/>
              <a:t> Rayford @ (314) 241-8255 ext. 223</a:t>
            </a:r>
            <a:endParaRPr lang="en-US" sz="3600" dirty="0"/>
          </a:p>
          <a:p>
            <a:pPr>
              <a:buNone/>
            </a:pPr>
            <a:r>
              <a:rPr lang="en-US" sz="3600" dirty="0"/>
              <a:t>		?     		?		?		?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447799"/>
          </a:xfrm>
        </p:spPr>
        <p:txBody>
          <a:bodyPr/>
          <a:lstStyle/>
          <a:p>
            <a:r>
              <a:rPr lang="en-US" dirty="0"/>
              <a:t>Thank </a:t>
            </a:r>
            <a:r>
              <a:rPr lang="en-US" dirty="0" smtClean="0"/>
              <a:t>You!</a:t>
            </a:r>
            <a:endParaRPr lang="en-US" dirty="0"/>
          </a:p>
        </p:txBody>
      </p:sp>
      <p:sp>
        <p:nvSpPr>
          <p:cNvPr id="3" name="Subtitle 2"/>
          <p:cNvSpPr>
            <a:spLocks noGrp="1"/>
          </p:cNvSpPr>
          <p:nvPr>
            <p:ph type="subTitle" idx="1"/>
          </p:nvPr>
        </p:nvSpPr>
        <p:spPr>
          <a:xfrm>
            <a:off x="1371600" y="2667000"/>
            <a:ext cx="6400800" cy="3124200"/>
          </a:xfrm>
        </p:spPr>
        <p:txBody>
          <a:bodyPr/>
          <a:lstStyle/>
          <a:p>
            <a:endParaRPr lang="en-US" dirty="0"/>
          </a:p>
        </p:txBody>
      </p:sp>
      <p:pic>
        <p:nvPicPr>
          <p:cNvPr id="4" name="Picture 5" descr="A picture containing vector graphics&#10;&#10;Description generated with high confidence">
            <a:extLst>
              <a:ext uri="{FF2B5EF4-FFF2-40B4-BE49-F238E27FC236}">
                <a16:creationId xmlns:a16="http://schemas.microsoft.com/office/drawing/2014/main" id="{E99EBF30-C2FF-4960-9125-F959766FED7F}"/>
              </a:ext>
            </a:extLst>
          </p:cNvPr>
          <p:cNvPicPr>
            <a:picLocks noChangeAspect="1"/>
          </p:cNvPicPr>
          <p:nvPr/>
        </p:nvPicPr>
        <p:blipFill>
          <a:blip r:embed="rId3"/>
          <a:stretch>
            <a:fillRect/>
          </a:stretch>
        </p:blipFill>
        <p:spPr>
          <a:xfrm>
            <a:off x="1748287" y="3232031"/>
            <a:ext cx="5287992" cy="226299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761999"/>
          </a:xfrm>
        </p:spPr>
        <p:txBody>
          <a:bodyPr/>
          <a:lstStyle/>
          <a:p>
            <a:r>
              <a:rPr lang="en-US" sz="4000" b="1" dirty="0"/>
              <a:t>Title I Team</a:t>
            </a:r>
          </a:p>
        </p:txBody>
      </p:sp>
      <p:sp>
        <p:nvSpPr>
          <p:cNvPr id="3" name="Subtitle 2"/>
          <p:cNvSpPr>
            <a:spLocks noGrp="1"/>
          </p:cNvSpPr>
          <p:nvPr>
            <p:ph type="subTitle" idx="1"/>
          </p:nvPr>
        </p:nvSpPr>
        <p:spPr>
          <a:xfrm>
            <a:off x="838200" y="1447800"/>
            <a:ext cx="7467600" cy="4724400"/>
          </a:xfrm>
        </p:spPr>
        <p:txBody>
          <a:bodyPr vert="horz" lIns="91440" tIns="45720" rIns="91440" bIns="45720" rtlCol="0" anchor="t">
            <a:normAutofit/>
          </a:bodyPr>
          <a:lstStyle/>
          <a:p>
            <a:pPr algn="l">
              <a:lnSpc>
                <a:spcPct val="110000"/>
              </a:lnSpc>
              <a:buFont typeface="Arial" pitchFamily="34" charset="0"/>
              <a:buChar char="•"/>
            </a:pPr>
            <a:r>
              <a:rPr lang="en-US" b="1" dirty="0" smtClean="0">
                <a:solidFill>
                  <a:schemeClr val="tx1"/>
                </a:solidFill>
              </a:rPr>
              <a:t>Karen Austin-Lindsey,</a:t>
            </a:r>
            <a:r>
              <a:rPr lang="en-US" b="1" dirty="0">
                <a:solidFill>
                  <a:schemeClr val="tx1"/>
                </a:solidFill>
              </a:rPr>
              <a:t> </a:t>
            </a:r>
            <a:r>
              <a:rPr lang="en-US" i="1" dirty="0" smtClean="0">
                <a:solidFill>
                  <a:schemeClr val="tx1"/>
                </a:solidFill>
              </a:rPr>
              <a:t>Principal </a:t>
            </a:r>
            <a:endParaRPr lang="en-US" sz="800" i="1" dirty="0">
              <a:solidFill>
                <a:schemeClr val="tx1"/>
              </a:solidFill>
            </a:endParaRPr>
          </a:p>
          <a:p>
            <a:pPr algn="l">
              <a:lnSpc>
                <a:spcPct val="110000"/>
              </a:lnSpc>
              <a:buChar char="•"/>
            </a:pPr>
            <a:r>
              <a:rPr lang="en-US" b="1" i="1" dirty="0" err="1" smtClean="0">
                <a:solidFill>
                  <a:schemeClr val="tx1"/>
                </a:solidFill>
              </a:rPr>
              <a:t>Chavon</a:t>
            </a:r>
            <a:r>
              <a:rPr lang="en-US" b="1" i="1" dirty="0" smtClean="0">
                <a:solidFill>
                  <a:schemeClr val="tx1"/>
                </a:solidFill>
              </a:rPr>
              <a:t> </a:t>
            </a:r>
            <a:r>
              <a:rPr lang="en-US" b="1" i="1" dirty="0" err="1" smtClean="0">
                <a:solidFill>
                  <a:schemeClr val="tx1"/>
                </a:solidFill>
              </a:rPr>
              <a:t>Hopgood</a:t>
            </a:r>
            <a:r>
              <a:rPr lang="en-US" i="1" dirty="0" smtClean="0">
                <a:solidFill>
                  <a:schemeClr val="tx1"/>
                </a:solidFill>
              </a:rPr>
              <a:t>, </a:t>
            </a:r>
            <a:r>
              <a:rPr lang="en-US" i="1" dirty="0">
                <a:solidFill>
                  <a:schemeClr val="tx1"/>
                </a:solidFill>
              </a:rPr>
              <a:t>Asst. </a:t>
            </a:r>
            <a:r>
              <a:rPr lang="en-US" i="1" dirty="0" smtClean="0">
                <a:solidFill>
                  <a:schemeClr val="tx1"/>
                </a:solidFill>
              </a:rPr>
              <a:t>Principal</a:t>
            </a:r>
          </a:p>
          <a:p>
            <a:pPr algn="l">
              <a:lnSpc>
                <a:spcPct val="110000"/>
              </a:lnSpc>
              <a:buChar char="•"/>
            </a:pPr>
            <a:r>
              <a:rPr lang="en-US" b="1" i="1" dirty="0" smtClean="0">
                <a:solidFill>
                  <a:schemeClr val="tx1"/>
                </a:solidFill>
              </a:rPr>
              <a:t>Petra Baker</a:t>
            </a:r>
            <a:r>
              <a:rPr lang="en-US" i="1" dirty="0" smtClean="0">
                <a:solidFill>
                  <a:schemeClr val="tx1"/>
                </a:solidFill>
              </a:rPr>
              <a:t>, Asst. Principal</a:t>
            </a:r>
            <a:endParaRPr lang="en-US" i="1" dirty="0">
              <a:solidFill>
                <a:schemeClr val="tx1"/>
              </a:solidFill>
            </a:endParaRPr>
          </a:p>
          <a:p>
            <a:pPr algn="l">
              <a:buFont typeface="Arial" pitchFamily="34" charset="0"/>
              <a:buChar char="•"/>
            </a:pPr>
            <a:r>
              <a:rPr lang="en-US" b="1" dirty="0" smtClean="0">
                <a:solidFill>
                  <a:schemeClr val="tx1"/>
                </a:solidFill>
              </a:rPr>
              <a:t>Barbara Dilworth,</a:t>
            </a:r>
            <a:r>
              <a:rPr lang="en-US" b="1" dirty="0">
                <a:solidFill>
                  <a:schemeClr val="tx1"/>
                </a:solidFill>
              </a:rPr>
              <a:t> </a:t>
            </a:r>
            <a:r>
              <a:rPr lang="en-US" i="1" dirty="0">
                <a:solidFill>
                  <a:schemeClr val="tx1"/>
                </a:solidFill>
              </a:rPr>
              <a:t>Academic Instructional Coach</a:t>
            </a:r>
          </a:p>
          <a:p>
            <a:pPr algn="l">
              <a:buChar char="•"/>
            </a:pPr>
            <a:r>
              <a:rPr lang="en-US" b="1" i="1" dirty="0">
                <a:solidFill>
                  <a:schemeClr val="tx1"/>
                </a:solidFill>
              </a:rPr>
              <a:t>Janet Humphrey</a:t>
            </a:r>
            <a:r>
              <a:rPr lang="en-US" i="1" dirty="0">
                <a:solidFill>
                  <a:schemeClr val="tx1"/>
                </a:solidFill>
              </a:rPr>
              <a:t>, Academic Instructional </a:t>
            </a:r>
            <a:r>
              <a:rPr lang="en-US" i="1" dirty="0" smtClean="0">
                <a:solidFill>
                  <a:schemeClr val="tx1"/>
                </a:solidFill>
              </a:rPr>
              <a:t>Coach</a:t>
            </a:r>
          </a:p>
          <a:p>
            <a:pPr algn="l">
              <a:buChar char="•"/>
            </a:pPr>
            <a:r>
              <a:rPr lang="en-US" b="1" dirty="0" err="1" smtClean="0">
                <a:solidFill>
                  <a:schemeClr val="tx1"/>
                </a:solidFill>
              </a:rPr>
              <a:t>LaCrissa</a:t>
            </a:r>
            <a:r>
              <a:rPr lang="en-US" b="1" dirty="0" smtClean="0">
                <a:solidFill>
                  <a:schemeClr val="tx1"/>
                </a:solidFill>
              </a:rPr>
              <a:t> </a:t>
            </a:r>
            <a:r>
              <a:rPr lang="en-US" b="1" dirty="0">
                <a:solidFill>
                  <a:schemeClr val="tx1"/>
                </a:solidFill>
              </a:rPr>
              <a:t>Mays-Rayford, </a:t>
            </a:r>
            <a:r>
              <a:rPr lang="en-US" i="1" dirty="0">
                <a:solidFill>
                  <a:schemeClr val="tx1"/>
                </a:solidFill>
              </a:rPr>
              <a:t>Family &amp; Community </a:t>
            </a:r>
            <a:r>
              <a:rPr lang="en-US" i="1" dirty="0" smtClean="0">
                <a:solidFill>
                  <a:schemeClr val="tx1"/>
                </a:solidFill>
              </a:rPr>
              <a:t>Specialist</a:t>
            </a:r>
          </a:p>
          <a:p>
            <a:pPr algn="l">
              <a:buChar char="•"/>
            </a:pPr>
            <a:r>
              <a:rPr lang="en-US" b="1" dirty="0" err="1" smtClean="0">
                <a:solidFill>
                  <a:schemeClr val="tx1"/>
                </a:solidFill>
              </a:rPr>
              <a:t>Gerold</a:t>
            </a:r>
            <a:r>
              <a:rPr lang="en-US" b="1" dirty="0" smtClean="0">
                <a:solidFill>
                  <a:schemeClr val="tx1"/>
                </a:solidFill>
              </a:rPr>
              <a:t> </a:t>
            </a:r>
            <a:r>
              <a:rPr lang="en-US" b="1" dirty="0">
                <a:solidFill>
                  <a:schemeClr val="tx1"/>
                </a:solidFill>
              </a:rPr>
              <a:t>Watson, </a:t>
            </a:r>
            <a:r>
              <a:rPr lang="en-US" i="1" dirty="0">
                <a:solidFill>
                  <a:schemeClr val="tx1"/>
                </a:solidFill>
              </a:rPr>
              <a:t>School Social Worker</a:t>
            </a:r>
          </a:p>
          <a:p>
            <a:pPr algn="l"/>
            <a:endParaRPr lang="en-US" i="1" dirty="0">
              <a:solidFill>
                <a:schemeClr val="tx1"/>
              </a:solidFill>
            </a:endParaRPr>
          </a:p>
          <a:p>
            <a:pPr algn="l"/>
            <a:endParaRPr lang="en-US" sz="900" b="1" dirty="0">
              <a:solidFill>
                <a:schemeClr val="tx1"/>
              </a:solidFill>
            </a:endParaRPr>
          </a:p>
          <a:p>
            <a:pPr algn="l"/>
            <a:endParaRPr lang="en-US" b="1" dirty="0">
              <a:latin typeface="+mn-lt"/>
            </a:endParaRPr>
          </a:p>
          <a:p>
            <a:pPr algn="l"/>
            <a:endParaRPr lang="en-US" b="1"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solidFill>
                  <a:schemeClr val="tx1"/>
                </a:solidFill>
              </a:rPr>
              <a:t>To inform you of your school’s participation in Title I</a:t>
            </a:r>
          </a:p>
          <a:p>
            <a:r>
              <a:rPr lang="en-US" dirty="0">
                <a:solidFill>
                  <a:schemeClr val="tx1"/>
                </a:solidFill>
              </a:rPr>
              <a:t>To explain the requirements of Title I</a:t>
            </a:r>
          </a:p>
          <a:p>
            <a:r>
              <a:rPr lang="en-US" dirty="0">
                <a:solidFill>
                  <a:schemeClr val="tx1"/>
                </a:solidFill>
              </a:rPr>
              <a:t>To explain your rights as parents to be involved</a:t>
            </a:r>
          </a:p>
          <a:p>
            <a:r>
              <a:rPr lang="en-US" dirty="0">
                <a:solidFill>
                  <a:schemeClr val="tx1"/>
                </a:solidFill>
              </a:rPr>
              <a:t>Attendance: MSIP5 </a:t>
            </a:r>
            <a:r>
              <a:rPr lang="en-US" dirty="0" smtClean="0">
                <a:solidFill>
                  <a:schemeClr val="tx1"/>
                </a:solidFill>
              </a:rPr>
              <a:t>90/90 (Virtual)</a:t>
            </a:r>
            <a:endParaRPr lang="en-US" dirty="0">
              <a:solidFill>
                <a:schemeClr val="tx1"/>
              </a:solidFill>
            </a:endParaRPr>
          </a:p>
          <a:p>
            <a:r>
              <a:rPr lang="en-US" dirty="0">
                <a:solidFill>
                  <a:schemeClr val="tx1"/>
                </a:solidFill>
              </a:rPr>
              <a:t>Assessments: MAP, </a:t>
            </a:r>
            <a:r>
              <a:rPr lang="en-US" dirty="0" err="1" smtClean="0">
                <a:solidFill>
                  <a:schemeClr val="tx1"/>
                </a:solidFill>
              </a:rPr>
              <a:t>Scantron</a:t>
            </a:r>
            <a:r>
              <a:rPr lang="en-US" dirty="0" smtClean="0">
                <a:solidFill>
                  <a:schemeClr val="tx1"/>
                </a:solidFill>
              </a:rPr>
              <a:t> </a:t>
            </a:r>
            <a:r>
              <a:rPr lang="en-US" dirty="0">
                <a:solidFill>
                  <a:schemeClr val="tx1"/>
                </a:solidFill>
              </a:rPr>
              <a:t>and STAR</a:t>
            </a:r>
          </a:p>
          <a:p>
            <a:r>
              <a:rPr lang="en-US" dirty="0">
                <a:solidFill>
                  <a:schemeClr val="tx1"/>
                </a:solidFill>
              </a:rPr>
              <a:t>After School Programs</a:t>
            </a:r>
          </a:p>
          <a:p>
            <a:pPr>
              <a:buNone/>
            </a:pPr>
            <a:endParaRPr lang="en-US" dirty="0">
              <a:solidFill>
                <a:schemeClr val="tx1"/>
              </a:solidFill>
            </a:endParaRPr>
          </a:p>
          <a:p>
            <a:endParaRPr lang="en-US" dirty="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sz="3200" dirty="0"/>
              <a:t>Who do you contact for more information about your school’s Title I program?</a:t>
            </a:r>
          </a:p>
        </p:txBody>
      </p:sp>
      <p:sp>
        <p:nvSpPr>
          <p:cNvPr id="3" name="Rectangle 2"/>
          <p:cNvSpPr>
            <a:spLocks noGrp="1"/>
          </p:cNvSpPr>
          <p:nvPr>
            <p:ph sz="half" idx="2"/>
          </p:nvPr>
        </p:nvSpPr>
        <p:spPr>
          <a:xfrm>
            <a:off x="381000" y="1752600"/>
            <a:ext cx="8229600" cy="4572000"/>
          </a:xfrm>
          <a:ln w="19050" cmpd="dbl">
            <a:solidFill>
              <a:schemeClr val="accent2">
                <a:lumMod val="75000"/>
              </a:schemeClr>
            </a:solidFill>
          </a:ln>
        </p:spPr>
        <p:txBody>
          <a:bodyPr vert="horz" lIns="91440" tIns="45720" rIns="91440" bIns="45720" rtlCol="0" anchor="t">
            <a:normAutofit/>
          </a:bodyPr>
          <a:lstStyle/>
          <a:p>
            <a:pPr>
              <a:buFont typeface="Wingdings" pitchFamily="2" charset="2"/>
              <a:buChar char="Ø"/>
            </a:pPr>
            <a:r>
              <a:rPr lang="en-US" sz="2200" b="1" dirty="0">
                <a:solidFill>
                  <a:schemeClr val="tx1"/>
                </a:solidFill>
              </a:rPr>
              <a:t>Principal</a:t>
            </a:r>
          </a:p>
          <a:p>
            <a:pPr>
              <a:buFont typeface="Wingdings" pitchFamily="2" charset="2"/>
              <a:buChar char="Ø"/>
            </a:pPr>
            <a:r>
              <a:rPr lang="en-US" sz="2200" b="1" dirty="0" smtClean="0">
                <a:solidFill>
                  <a:schemeClr val="tx1"/>
                </a:solidFill>
              </a:rPr>
              <a:t>Karen Austin-Lindsey</a:t>
            </a:r>
            <a:endParaRPr lang="en-US" sz="2200" b="1" dirty="0">
              <a:solidFill>
                <a:schemeClr val="tx1"/>
              </a:solidFill>
            </a:endParaRPr>
          </a:p>
          <a:p>
            <a:pPr>
              <a:buFont typeface="Wingdings" pitchFamily="2" charset="2"/>
              <a:buChar char="Ø"/>
            </a:pPr>
            <a:r>
              <a:rPr lang="en-US" sz="2200" b="1" dirty="0" smtClean="0">
                <a:solidFill>
                  <a:schemeClr val="tx1"/>
                </a:solidFill>
              </a:rPr>
              <a:t>Karen.Austin-Lindsey@slps.org</a:t>
            </a:r>
            <a:endParaRPr lang="en-US" sz="2200" b="1" dirty="0">
              <a:solidFill>
                <a:schemeClr val="tx1"/>
              </a:solidFill>
            </a:endParaRPr>
          </a:p>
          <a:p>
            <a:pPr>
              <a:buFont typeface="Wingdings" pitchFamily="2" charset="2"/>
              <a:buChar char="Ø"/>
            </a:pPr>
            <a:r>
              <a:rPr lang="en-US" sz="2200" b="1" dirty="0" smtClean="0">
                <a:solidFill>
                  <a:schemeClr val="tx1"/>
                </a:solidFill>
              </a:rPr>
              <a:t>(314) 241-8255 ext.24501</a:t>
            </a:r>
            <a:endParaRPr lang="en-US" sz="2200" b="1" dirty="0">
              <a:solidFill>
                <a:schemeClr val="tx1"/>
              </a:solidFill>
            </a:endParaRPr>
          </a:p>
          <a:p>
            <a:pPr>
              <a:buFont typeface="Wingdings" pitchFamily="2" charset="2"/>
              <a:buChar char="Ø"/>
            </a:pPr>
            <a:endParaRPr lang="en-US" b="1" dirty="0">
              <a:solidFill>
                <a:schemeClr val="tx1"/>
              </a:solidFill>
            </a:endParaRPr>
          </a:p>
          <a:p>
            <a:pPr>
              <a:buFont typeface="Wingdings" pitchFamily="2" charset="2"/>
              <a:buChar char="Ø"/>
            </a:pPr>
            <a:r>
              <a:rPr lang="en-US" sz="2200" b="1" dirty="0">
                <a:solidFill>
                  <a:schemeClr val="tx1"/>
                </a:solidFill>
              </a:rPr>
              <a:t>Family and Community Specialist</a:t>
            </a:r>
          </a:p>
          <a:p>
            <a:pPr>
              <a:buFont typeface="Wingdings" pitchFamily="2" charset="2"/>
              <a:buChar char="Ø"/>
            </a:pPr>
            <a:r>
              <a:rPr lang="en-US" sz="2200" b="1" dirty="0" err="1">
                <a:solidFill>
                  <a:schemeClr val="tx1"/>
                </a:solidFill>
              </a:rPr>
              <a:t>LaCrissa</a:t>
            </a:r>
            <a:r>
              <a:rPr lang="en-US" sz="2200" b="1" dirty="0">
                <a:solidFill>
                  <a:schemeClr val="tx1"/>
                </a:solidFill>
              </a:rPr>
              <a:t> Mays-Rayford</a:t>
            </a:r>
          </a:p>
          <a:p>
            <a:pPr>
              <a:buFont typeface="Wingdings" pitchFamily="2" charset="2"/>
              <a:buChar char="Ø"/>
            </a:pPr>
            <a:r>
              <a:rPr lang="en-US" sz="2200" b="1" dirty="0">
                <a:solidFill>
                  <a:schemeClr val="tx1"/>
                </a:solidFill>
              </a:rPr>
              <a:t>Lmays-ra6052@slps.org</a:t>
            </a:r>
          </a:p>
          <a:p>
            <a:pPr>
              <a:buFont typeface="Wingdings" pitchFamily="2" charset="2"/>
              <a:buChar char="Ø"/>
            </a:pPr>
            <a:r>
              <a:rPr lang="en-US" sz="2200" b="1" dirty="0" smtClean="0">
                <a:solidFill>
                  <a:schemeClr val="tx1"/>
                </a:solidFill>
              </a:rPr>
              <a:t>(314)241-8255 ext</a:t>
            </a:r>
            <a:r>
              <a:rPr lang="en-US" sz="2200" b="1" dirty="0">
                <a:solidFill>
                  <a:schemeClr val="tx1"/>
                </a:solidFill>
              </a:rPr>
              <a:t>.</a:t>
            </a:r>
            <a:r>
              <a:rPr lang="en-US" sz="2200" b="1" dirty="0" smtClean="0">
                <a:solidFill>
                  <a:schemeClr val="tx1"/>
                </a:solidFill>
              </a:rPr>
              <a:t> 24223</a:t>
            </a:r>
            <a:endParaRPr lang="en-US" sz="22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idx="4294967295"/>
          </p:nvPr>
        </p:nvSpPr>
        <p:spPr>
          <a:xfrm>
            <a:off x="1066800" y="273050"/>
            <a:ext cx="8077200" cy="869950"/>
          </a:xfrm>
        </p:spPr>
        <p:txBody>
          <a:bodyPr/>
          <a:lstStyle/>
          <a:p>
            <a:r>
              <a:rPr lang="en-US"/>
              <a:t>What is Title I?</a:t>
            </a:r>
            <a:endParaRPr lang="en-US" dirty="0"/>
          </a:p>
        </p:txBody>
      </p:sp>
      <p:sp>
        <p:nvSpPr>
          <p:cNvPr id="3" name="Rectangle 2"/>
          <p:cNvSpPr>
            <a:spLocks noGrp="1"/>
          </p:cNvSpPr>
          <p:nvPr>
            <p:ph sz="quarter" idx="4294967295"/>
          </p:nvPr>
        </p:nvSpPr>
        <p:spPr>
          <a:xfrm>
            <a:off x="914400" y="1600200"/>
            <a:ext cx="7467600" cy="4343400"/>
          </a:xfrm>
        </p:spPr>
        <p:txBody>
          <a:bodyPr>
            <a:normAutofit/>
          </a:bodyPr>
          <a:lstStyle/>
          <a:p>
            <a:r>
              <a:rPr lang="en-US" dirty="0">
                <a:solidFill>
                  <a:schemeClr val="tx1"/>
                </a:solidFill>
              </a:rPr>
              <a:t>Title I is a federally funded program that offers additional federal dollars to support schools in areas with high free-reduced lunch percentages. This is determined by the school lunch forms (</a:t>
            </a:r>
            <a:r>
              <a:rPr lang="en-US" dirty="0">
                <a:solidFill>
                  <a:srgbClr val="FF0000"/>
                </a:solidFill>
              </a:rPr>
              <a:t>Program Eligibility Forms</a:t>
            </a:r>
            <a:r>
              <a:rPr lang="en-US" dirty="0">
                <a:solidFill>
                  <a:schemeClr val="tx1"/>
                </a:solidFill>
              </a:rPr>
              <a:t>) that you fill out and turn in to the school. The Entire district is now Title I. Parents don’t need to fill out forms this year. </a:t>
            </a:r>
            <a:endParaRPr lang="en-US" dirty="0"/>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our school uses Title I funds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259886909"/>
              </p:ext>
            </p:extLst>
          </p:nvPr>
        </p:nvGraphicFramePr>
        <p:xfrm>
          <a:off x="2362200" y="1752600"/>
          <a:ext cx="6400800" cy="2804160"/>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tblGrid>
              <a:tr h="370840">
                <a:tc>
                  <a:txBody>
                    <a:bodyPr/>
                    <a:lstStyle/>
                    <a:p>
                      <a:r>
                        <a:rPr lang="en-US" sz="2800" dirty="0"/>
                        <a:t>Salary</a:t>
                      </a:r>
                      <a:r>
                        <a:rPr lang="en-US" sz="2800" baseline="0" dirty="0"/>
                        <a:t> + benefits</a:t>
                      </a:r>
                      <a:endParaRPr lang="en-US" sz="2800" dirty="0"/>
                    </a:p>
                  </a:txBody>
                  <a:tcPr/>
                </a:tc>
                <a:tc>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2400" dirty="0"/>
                        <a:t>Small equipment</a:t>
                      </a:r>
                    </a:p>
                  </a:txBody>
                  <a:tcPr anchor="ctr"/>
                </a:tc>
                <a:tc>
                  <a:txBody>
                    <a:bodyPr/>
                    <a:lstStyle/>
                    <a:p>
                      <a:endParaRPr lang="en-US" dirty="0"/>
                    </a:p>
                  </a:txBody>
                  <a:tcPr anchor="ctr"/>
                </a:tc>
                <a:extLst>
                  <a:ext uri="{0D108BD9-81ED-4DB2-BD59-A6C34878D82A}">
                    <a16:rowId xmlns:a16="http://schemas.microsoft.com/office/drawing/2014/main" val="10001"/>
                  </a:ext>
                </a:extLst>
              </a:tr>
              <a:tr h="370840">
                <a:tc>
                  <a:txBody>
                    <a:bodyPr/>
                    <a:lstStyle/>
                    <a:p>
                      <a:r>
                        <a:rPr lang="en-US" sz="2400" dirty="0"/>
                        <a:t>Textbooks</a:t>
                      </a:r>
                    </a:p>
                  </a:txBody>
                  <a:tcPr anchor="ctr"/>
                </a:tc>
                <a:tc>
                  <a:txBody>
                    <a:bodyPr/>
                    <a:lstStyle/>
                    <a:p>
                      <a:endParaRPr lang="en-US" dirty="0"/>
                    </a:p>
                  </a:txBody>
                  <a:tcPr anchor="ctr"/>
                </a:tc>
                <a:extLst>
                  <a:ext uri="{0D108BD9-81ED-4DB2-BD59-A6C34878D82A}">
                    <a16:rowId xmlns:a16="http://schemas.microsoft.com/office/drawing/2014/main" val="10002"/>
                  </a:ext>
                </a:extLst>
              </a:tr>
              <a:tr h="370840">
                <a:tc>
                  <a:txBody>
                    <a:bodyPr/>
                    <a:lstStyle/>
                    <a:p>
                      <a:r>
                        <a:rPr lang="en-US" sz="2400" dirty="0"/>
                        <a:t>Supplies</a:t>
                      </a:r>
                    </a:p>
                  </a:txBody>
                  <a:tcPr anchor="ctr"/>
                </a:tc>
                <a:tc>
                  <a:txBody>
                    <a:bodyPr/>
                    <a:lstStyle/>
                    <a:p>
                      <a:endParaRPr lang="en-US" dirty="0"/>
                    </a:p>
                  </a:txBody>
                  <a:tcPr anchor="ctr"/>
                </a:tc>
                <a:extLst>
                  <a:ext uri="{0D108BD9-81ED-4DB2-BD59-A6C34878D82A}">
                    <a16:rowId xmlns:a16="http://schemas.microsoft.com/office/drawing/2014/main" val="10003"/>
                  </a:ext>
                </a:extLst>
              </a:tr>
              <a:tr h="370840">
                <a:tc>
                  <a:txBody>
                    <a:bodyPr/>
                    <a:lstStyle/>
                    <a:p>
                      <a:r>
                        <a:rPr lang="en-US" sz="2400" dirty="0"/>
                        <a:t>Other</a:t>
                      </a:r>
                    </a:p>
                  </a:txBody>
                  <a:tcPr anchor="ctr"/>
                </a:tc>
                <a:tc>
                  <a:txBody>
                    <a:bodyPr/>
                    <a:lstStyle/>
                    <a:p>
                      <a:endParaRPr lang="en-US" dirty="0"/>
                    </a:p>
                  </a:txBody>
                  <a:tcPr anchor="ctr"/>
                </a:tc>
                <a:extLst>
                  <a:ext uri="{0D108BD9-81ED-4DB2-BD59-A6C34878D82A}">
                    <a16:rowId xmlns:a16="http://schemas.microsoft.com/office/drawing/2014/main" val="10004"/>
                  </a:ext>
                </a:extLst>
              </a:tr>
              <a:tr h="370840">
                <a:tc>
                  <a:txBody>
                    <a:bodyPr/>
                    <a:lstStyle/>
                    <a:p>
                      <a:r>
                        <a:rPr lang="en-US" sz="2400" dirty="0"/>
                        <a:t>Parent Involvement </a:t>
                      </a:r>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pic>
        <p:nvPicPr>
          <p:cNvPr id="2050" name="Picture 2" descr="C:\Documents and Settings\hagin_d\My Documents\My Pictures\Microsoft Clip Organizer\pe03204_.wmf"/>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6858000" y="4724400"/>
            <a:ext cx="1709014" cy="1853489"/>
          </a:xfrm>
          <a:prstGeom prst="rect">
            <a:avLst/>
          </a:prstGeom>
          <a:noFill/>
        </p:spPr>
      </p:pic>
      <p:sp>
        <p:nvSpPr>
          <p:cNvPr id="3" name="TextBox 2"/>
          <p:cNvSpPr txBox="1"/>
          <p:nvPr/>
        </p:nvSpPr>
        <p:spPr>
          <a:xfrm>
            <a:off x="762000" y="5029200"/>
            <a:ext cx="5867400" cy="923330"/>
          </a:xfrm>
          <a:prstGeom prst="rect">
            <a:avLst/>
          </a:prstGeom>
          <a:noFill/>
        </p:spPr>
        <p:txBody>
          <a:bodyPr wrap="square" rtlCol="0">
            <a:spAutoFit/>
          </a:bodyPr>
          <a:lstStyle/>
          <a:p>
            <a:pPr algn="ctr"/>
            <a:r>
              <a:rPr lang="en-US" dirty="0"/>
              <a:t>In addition Title I district funds pay for our Academic Instructional </a:t>
            </a:r>
            <a:r>
              <a:rPr lang="en-US" dirty="0" smtClean="0"/>
              <a:t>Coach </a:t>
            </a:r>
            <a:r>
              <a:rPr lang="en-US" dirty="0"/>
              <a:t>and the Family and Community Specialist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 Involvement</a:t>
            </a:r>
          </a:p>
        </p:txBody>
      </p:sp>
      <p:sp>
        <p:nvSpPr>
          <p:cNvPr id="3" name="Content Placeholder 2"/>
          <p:cNvSpPr>
            <a:spLocks noGrp="1"/>
          </p:cNvSpPr>
          <p:nvPr>
            <p:ph sz="quarter" idx="1"/>
          </p:nvPr>
        </p:nvSpPr>
        <p:spPr>
          <a:xfrm>
            <a:off x="2362200" y="1524000"/>
            <a:ext cx="6553200" cy="4419600"/>
          </a:xfrm>
        </p:spPr>
        <p:txBody>
          <a:bodyPr>
            <a:normAutofit lnSpcReduction="10000"/>
          </a:bodyPr>
          <a:lstStyle/>
          <a:p>
            <a:r>
              <a:rPr lang="en-US" sz="2800" dirty="0">
                <a:solidFill>
                  <a:schemeClr val="tx1"/>
                </a:solidFill>
              </a:rPr>
              <a:t>Each Title I school receives funds for parent involvement.  These funds come from the 1% set-aside from the APS Title I District budget. 95% of these funds are distributed to schools for their parent involvement programs.</a:t>
            </a:r>
          </a:p>
          <a:p>
            <a:r>
              <a:rPr lang="en-US" sz="2800" b="1" dirty="0">
                <a:solidFill>
                  <a:srgbClr val="FF0000"/>
                </a:solidFill>
              </a:rPr>
              <a:t>Parents must be involved in how these funds are used to support academic achievement of our students.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1447800"/>
          </a:xfrm>
        </p:spPr>
        <p:txBody>
          <a:bodyPr>
            <a:noAutofit/>
          </a:bodyPr>
          <a:lstStyle/>
          <a:p>
            <a:r>
              <a:rPr lang="en-US" sz="4000" dirty="0"/>
              <a:t>What can Parent Involvement funds be used for?</a:t>
            </a:r>
          </a:p>
        </p:txBody>
      </p:sp>
      <p:sp>
        <p:nvSpPr>
          <p:cNvPr id="7" name="Content Placeholder 6"/>
          <p:cNvSpPr>
            <a:spLocks noGrp="1"/>
          </p:cNvSpPr>
          <p:nvPr>
            <p:ph sz="half" idx="2"/>
          </p:nvPr>
        </p:nvSpPr>
        <p:spPr>
          <a:xfrm>
            <a:off x="76200" y="2057400"/>
            <a:ext cx="4267200" cy="3581401"/>
          </a:xfrm>
        </p:spPr>
        <p:txBody>
          <a:bodyPr>
            <a:normAutofit/>
          </a:bodyPr>
          <a:lstStyle/>
          <a:p>
            <a:pPr marL="457200"/>
            <a:r>
              <a:rPr lang="en-US" dirty="0">
                <a:solidFill>
                  <a:schemeClr val="tx1"/>
                </a:solidFill>
              </a:rPr>
              <a:t>Workshops/Classes for parents</a:t>
            </a:r>
          </a:p>
          <a:p>
            <a:pPr marL="457200"/>
            <a:r>
              <a:rPr lang="en-US" dirty="0">
                <a:solidFill>
                  <a:schemeClr val="tx1"/>
                </a:solidFill>
              </a:rPr>
              <a:t>Communication</a:t>
            </a:r>
          </a:p>
          <a:p>
            <a:pPr marL="457200"/>
            <a:r>
              <a:rPr lang="en-US" dirty="0">
                <a:solidFill>
                  <a:schemeClr val="tx1"/>
                </a:solidFill>
              </a:rPr>
              <a:t>Supplies and equipment for a parent center</a:t>
            </a:r>
          </a:p>
          <a:p>
            <a:pPr marL="0" indent="0">
              <a:buNone/>
            </a:pPr>
            <a:endParaRPr lang="en-US" dirty="0"/>
          </a:p>
          <a:p>
            <a:endParaRPr lang="en-US" dirty="0"/>
          </a:p>
        </p:txBody>
      </p:sp>
      <p:sp>
        <p:nvSpPr>
          <p:cNvPr id="8" name="Content Placeholder 7"/>
          <p:cNvSpPr>
            <a:spLocks noGrp="1"/>
          </p:cNvSpPr>
          <p:nvPr>
            <p:ph sz="quarter" idx="13"/>
          </p:nvPr>
        </p:nvSpPr>
        <p:spPr>
          <a:xfrm>
            <a:off x="4495800" y="2057400"/>
            <a:ext cx="4114800" cy="3657600"/>
          </a:xfrm>
        </p:spPr>
        <p:txBody>
          <a:bodyPr>
            <a:normAutofit/>
          </a:bodyPr>
          <a:lstStyle/>
          <a:p>
            <a:pPr marL="457200" lvl="1">
              <a:buFont typeface="Arial" pitchFamily="34" charset="0"/>
              <a:buChar char="•"/>
            </a:pPr>
            <a:r>
              <a:rPr lang="en-US" sz="2400" dirty="0">
                <a:solidFill>
                  <a:schemeClr val="tx1"/>
                </a:solidFill>
              </a:rPr>
              <a:t>Materials and books for workshops</a:t>
            </a:r>
          </a:p>
          <a:p>
            <a:pPr marL="457200" lvl="1">
              <a:buFont typeface="Arial" pitchFamily="34" charset="0"/>
              <a:buChar char="•"/>
            </a:pPr>
            <a:r>
              <a:rPr lang="en-US" sz="2400" dirty="0">
                <a:solidFill>
                  <a:schemeClr val="tx1"/>
                </a:solidFill>
              </a:rPr>
              <a:t>Snacks for parent meetings</a:t>
            </a:r>
          </a:p>
          <a:p>
            <a:pPr marL="457200" lvl="1">
              <a:buFont typeface="Arial" pitchFamily="34" charset="0"/>
              <a:buChar char="•"/>
            </a:pPr>
            <a:r>
              <a:rPr lang="en-US" sz="2400" dirty="0">
                <a:solidFill>
                  <a:schemeClr val="tx1"/>
                </a:solidFill>
              </a:rPr>
              <a:t>Meals for parent meetings/workshops that occur during mealtime. </a:t>
            </a:r>
          </a:p>
          <a:p>
            <a:pPr lvl="1"/>
            <a:endParaRPr lang="en-US"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620000" cy="1600200"/>
          </a:xfrm>
        </p:spPr>
        <p:txBody>
          <a:bodyPr>
            <a:normAutofit/>
          </a:bodyPr>
          <a:lstStyle/>
          <a:p>
            <a:r>
              <a:rPr lang="en-US" sz="4400" dirty="0"/>
              <a:t>Ways to be involved at</a:t>
            </a:r>
            <a:br>
              <a:rPr lang="en-US" sz="4400" dirty="0"/>
            </a:br>
            <a:r>
              <a:rPr lang="en-US" sz="4400" dirty="0"/>
              <a:t>Gateway Elementary</a:t>
            </a:r>
          </a:p>
        </p:txBody>
      </p:sp>
      <p:sp>
        <p:nvSpPr>
          <p:cNvPr id="3" name="Content Placeholder 2"/>
          <p:cNvSpPr>
            <a:spLocks noGrp="1"/>
          </p:cNvSpPr>
          <p:nvPr>
            <p:ph sz="half" idx="2"/>
          </p:nvPr>
        </p:nvSpPr>
        <p:spPr>
          <a:xfrm>
            <a:off x="533400" y="1600200"/>
            <a:ext cx="4038600" cy="4525963"/>
          </a:xfrm>
        </p:spPr>
        <p:txBody>
          <a:bodyPr>
            <a:normAutofit/>
          </a:bodyPr>
          <a:lstStyle/>
          <a:p>
            <a:r>
              <a:rPr lang="en-US" dirty="0">
                <a:solidFill>
                  <a:schemeClr val="tx1"/>
                </a:solidFill>
              </a:rPr>
              <a:t>All parent involvement opportunities will require a background check. </a:t>
            </a:r>
          </a:p>
          <a:p>
            <a:r>
              <a:rPr lang="en-US" dirty="0">
                <a:solidFill>
                  <a:schemeClr val="tx1"/>
                </a:solidFill>
              </a:rPr>
              <a:t>See </a:t>
            </a:r>
            <a:r>
              <a:rPr lang="en-US" dirty="0" smtClean="0">
                <a:solidFill>
                  <a:schemeClr val="tx1"/>
                </a:solidFill>
              </a:rPr>
              <a:t>Mrs. Mays-Rayford </a:t>
            </a:r>
            <a:r>
              <a:rPr lang="en-US" dirty="0">
                <a:solidFill>
                  <a:schemeClr val="tx1"/>
                </a:solidFill>
              </a:rPr>
              <a:t>for a volunteer application</a:t>
            </a:r>
          </a:p>
        </p:txBody>
      </p:sp>
      <p:sp>
        <p:nvSpPr>
          <p:cNvPr id="4" name="Content Placeholder 3"/>
          <p:cNvSpPr>
            <a:spLocks noGrp="1"/>
          </p:cNvSpPr>
          <p:nvPr>
            <p:ph sz="quarter" idx="13"/>
          </p:nvPr>
        </p:nvSpPr>
        <p:spPr>
          <a:xfrm>
            <a:off x="4648200" y="1600200"/>
            <a:ext cx="4343400" cy="4495800"/>
          </a:xfrm>
        </p:spPr>
        <p:txBody>
          <a:bodyPr>
            <a:normAutofit/>
          </a:bodyPr>
          <a:lstStyle/>
          <a:p>
            <a:pPr lvl="1">
              <a:buNone/>
            </a:pPr>
            <a:r>
              <a:rPr lang="en-US" sz="2400" dirty="0">
                <a:solidFill>
                  <a:schemeClr val="tx1"/>
                </a:solidFill>
              </a:rPr>
              <a:t>Working with</a:t>
            </a:r>
            <a:r>
              <a:rPr lang="en-US" sz="2400" dirty="0" smtClean="0">
                <a:solidFill>
                  <a:schemeClr val="tx1"/>
                </a:solidFill>
              </a:rPr>
              <a:t>:</a:t>
            </a:r>
            <a:r>
              <a:rPr lang="en-US" sz="2400" dirty="0">
                <a:solidFill>
                  <a:schemeClr val="tx1"/>
                </a:solidFill>
              </a:rPr>
              <a:t>	</a:t>
            </a:r>
            <a:r>
              <a:rPr lang="en-US" sz="2400" dirty="0" smtClean="0">
                <a:solidFill>
                  <a:schemeClr val="tx1"/>
                </a:solidFill>
              </a:rPr>
              <a:t>Classroom </a:t>
            </a:r>
            <a:r>
              <a:rPr lang="en-US" sz="2400" dirty="0">
                <a:solidFill>
                  <a:schemeClr val="tx1"/>
                </a:solidFill>
              </a:rPr>
              <a:t>T</a:t>
            </a:r>
            <a:r>
              <a:rPr lang="en-US" sz="2400" dirty="0" smtClean="0">
                <a:solidFill>
                  <a:schemeClr val="tx1"/>
                </a:solidFill>
              </a:rPr>
              <a:t>eachers</a:t>
            </a:r>
            <a:endParaRPr lang="en-US" sz="2400" dirty="0">
              <a:solidFill>
                <a:schemeClr val="tx1"/>
              </a:solidFill>
            </a:endParaRPr>
          </a:p>
          <a:p>
            <a:pPr marL="457200" lvl="1" indent="0">
              <a:buNone/>
            </a:pPr>
            <a:r>
              <a:rPr lang="en-US" sz="2400" dirty="0">
                <a:solidFill>
                  <a:schemeClr val="tx1"/>
                </a:solidFill>
              </a:rPr>
              <a:t>	R</a:t>
            </a:r>
            <a:r>
              <a:rPr lang="en-US" sz="2400" dirty="0" smtClean="0">
                <a:solidFill>
                  <a:schemeClr val="tx1"/>
                </a:solidFill>
              </a:rPr>
              <a:t>oom Parents</a:t>
            </a:r>
            <a:endParaRPr lang="en-US" sz="2400" dirty="0">
              <a:solidFill>
                <a:schemeClr val="tx1"/>
              </a:solidFill>
            </a:endParaRPr>
          </a:p>
          <a:p>
            <a:pPr marL="457200" lvl="1" indent="0">
              <a:buNone/>
            </a:pPr>
            <a:r>
              <a:rPr lang="en-US" sz="2400" dirty="0">
                <a:solidFill>
                  <a:schemeClr val="tx1"/>
                </a:solidFill>
              </a:rPr>
              <a:t>	</a:t>
            </a:r>
            <a:r>
              <a:rPr lang="en-US" sz="2400" dirty="0" smtClean="0">
                <a:solidFill>
                  <a:schemeClr val="tx1"/>
                </a:solidFill>
              </a:rPr>
              <a:t>Fieldtrips (Virtual)</a:t>
            </a:r>
            <a:endParaRPr lang="en-US" sz="2400" dirty="0">
              <a:solidFill>
                <a:schemeClr val="tx1"/>
              </a:solidFill>
            </a:endParaRPr>
          </a:p>
          <a:p>
            <a:pPr marL="457200" lvl="1" indent="0">
              <a:buNone/>
            </a:pPr>
            <a:r>
              <a:rPr lang="en-US" sz="2400" dirty="0">
                <a:solidFill>
                  <a:schemeClr val="tx1"/>
                </a:solidFill>
              </a:rPr>
              <a:t>	</a:t>
            </a:r>
            <a:r>
              <a:rPr lang="en-US" sz="2400" dirty="0" smtClean="0">
                <a:solidFill>
                  <a:schemeClr val="tx1"/>
                </a:solidFill>
              </a:rPr>
              <a:t>Tutors </a:t>
            </a:r>
            <a:endParaRPr lang="en-US" sz="2400" dirty="0">
              <a:solidFill>
                <a:schemeClr val="tx1"/>
              </a:solidFill>
            </a:endParaRPr>
          </a:p>
          <a:p>
            <a:pPr marL="457200" lvl="1" indent="0">
              <a:buNone/>
            </a:pPr>
            <a:r>
              <a:rPr lang="en-US" sz="2400" dirty="0">
                <a:solidFill>
                  <a:schemeClr val="tx1"/>
                </a:solidFill>
              </a:rPr>
              <a:t>	</a:t>
            </a:r>
            <a:r>
              <a:rPr lang="en-US" sz="2400" dirty="0" smtClean="0">
                <a:solidFill>
                  <a:schemeClr val="tx1"/>
                </a:solidFill>
              </a:rPr>
              <a:t>Lunch </a:t>
            </a:r>
            <a:r>
              <a:rPr lang="en-US" sz="2400" dirty="0">
                <a:solidFill>
                  <a:schemeClr val="tx1"/>
                </a:solidFill>
              </a:rPr>
              <a:t>R</a:t>
            </a:r>
            <a:r>
              <a:rPr lang="en-US" sz="2400" dirty="0" smtClean="0">
                <a:solidFill>
                  <a:schemeClr val="tx1"/>
                </a:solidFill>
              </a:rPr>
              <a:t>oom </a:t>
            </a:r>
            <a:r>
              <a:rPr lang="en-US" sz="2400" dirty="0">
                <a:solidFill>
                  <a:schemeClr val="tx1"/>
                </a:solidFill>
              </a:rPr>
              <a:t>D</a:t>
            </a:r>
            <a:r>
              <a:rPr lang="en-US" sz="2400" dirty="0" smtClean="0">
                <a:solidFill>
                  <a:schemeClr val="tx1"/>
                </a:solidFill>
              </a:rPr>
              <a:t>uty</a:t>
            </a:r>
            <a:endParaRPr lang="en-US" sz="2400" dirty="0">
              <a:solidFill>
                <a:schemeClr val="tx1"/>
              </a:solidFill>
            </a:endParaRPr>
          </a:p>
          <a:p>
            <a:pPr lvl="1">
              <a:buNone/>
            </a:pPr>
            <a:endParaRPr lang="en-US" sz="2400" dirty="0">
              <a:solidFill>
                <a:schemeClr val="tx1"/>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le I Annual Meeting (your school)&amp;quot;&quot;/&gt;&lt;property id=&quot;20307&quot; value=&quot;256&quot;/&gt;&lt;/object&gt;&lt;object type=&quot;3&quot; unique_id=&quot;10005&quot;&gt;&lt;property id=&quot;20148&quot; value=&quot;5&quot;/&gt;&lt;property id=&quot;20300&quot; value=&quot;Slide 2 - &amp;quot;Why are we here?&amp;quot;&quot;/&gt;&lt;property id=&quot;20307&quot; value=&quot;281&quot;/&gt;&lt;/object&gt;&lt;object type=&quot;3&quot; unique_id=&quot;10006&quot;&gt;&lt;property id=&quot;20148&quot; value=&quot;5&quot;/&gt;&lt;property id=&quot;20300&quot; value=&quot;Slide 3 - &amp;quot;Who do you contact for more information about your school’s Title I program?&amp;quot;&quot;/&gt;&lt;property id=&quot;20307&quot; value=&quot;257&quot;/&gt;&lt;/object&gt;&lt;object type=&quot;3&quot; unique_id=&quot;10007&quot;&gt;&lt;property id=&quot;20148&quot; value=&quot;5&quot;/&gt;&lt;property id=&quot;20300&quot; value=&quot;Slide 4 - &amp;quot;Our School Report Card&amp;quot;&quot;/&gt;&lt;property id=&quot;20307&quot; value=&quot;285&quot;/&gt;&lt;/object&gt;&lt;object type=&quot;3&quot; unique_id=&quot;10008&quot;&gt;&lt;property id=&quot;20148&quot; value=&quot;5&quot;/&gt;&lt;property id=&quot;20300&quot; value=&quot;Slide 5 - &amp;quot;What other notifications should I expect from my school?&amp;quot;&quot;/&gt;&lt;property id=&quot;20307&quot; value=&quot;282&quot;/&gt;&lt;/object&gt;&lt;object type=&quot;3&quot; unique_id=&quot;10009&quot;&gt;&lt;property id=&quot;20148&quot; value=&quot;5&quot;/&gt;&lt;property id=&quot;20300&quot; value=&quot;Slide 6 - &amp;quot;What is Title I?&amp;quot;&quot;/&gt;&lt;property id=&quot;20307&quot; value=&quot;267&quot;/&gt;&lt;/object&gt;&lt;object type=&quot;3&quot; unique_id=&quot;10010&quot;&gt;&lt;property id=&quot;20148&quot; value=&quot;5&quot;/&gt;&lt;property id=&quot;20300&quot; value=&quot;Slide 7 - &amp;quot;How does a school qualify for Title I?&amp;quot;&quot;/&gt;&lt;property id=&quot;20307&quot; value=&quot;258&quot;/&gt;&lt;/object&gt;&lt;object type=&quot;3&quot; unique_id=&quot;10011&quot;&gt;&lt;property id=&quot;20148&quot; value=&quot;5&quot;/&gt;&lt;property id=&quot;20300&quot; value=&quot;Slide 8 - &amp;quot;What is the Title I Plan?&amp;quot;&quot;/&gt;&lt;property id=&quot;20307&quot; value=&quot;284&quot;/&gt;&lt;/object&gt;&lt;object type=&quot;3&quot; unique_id=&quot;10012&quot;&gt;&lt;property id=&quot;20148&quot; value=&quot;5&quot;/&gt;&lt;property id=&quot;20300&quot; value=&quot;Slide 9 - &amp;quot;How does my child qualify for Title I services?&amp;quot;&quot;/&gt;&lt;property id=&quot;20307&quot; value=&quot;259&quot;/&gt;&lt;/object&gt;&lt;object type=&quot;3&quot; unique_id=&quot;10013&quot;&gt;&lt;property id=&quot;20148&quot; value=&quot;5&quot;/&gt;&lt;property id=&quot;20300&quot; value=&quot;Slide 10 - &amp;quot;What kind of services can Title I supply? &amp;quot;&quot;/&gt;&lt;property id=&quot;20307&quot; value=&quot;269&quot;/&gt;&lt;/object&gt;&lt;object type=&quot;3&quot; unique_id=&quot;10014&quot;&gt;&lt;property id=&quot;20148&quot; value=&quot;5&quot;/&gt;&lt;property id=&quot;20300&quot; value=&quot;Slide 11 - &amp;quot;How our school uses Title I funds&amp;quot;&quot;/&gt;&lt;property id=&quot;20307&quot; value=&quot;270&quot;/&gt;&lt;/object&gt;&lt;object type=&quot;3&quot; unique_id=&quot;10015&quot;&gt;&lt;property id=&quot;20148&quot; value=&quot;5&quot;/&gt;&lt;property id=&quot;20300&quot; value=&quot;Slide 12 - &amp;quot;Parent Involvement&amp;quot;&quot;/&gt;&lt;property id=&quot;20307&quot; value=&quot;271&quot;/&gt;&lt;/object&gt;&lt;object type=&quot;3&quot; unique_id=&quot;10016&quot;&gt;&lt;property id=&quot;20148&quot; value=&quot;5&quot;/&gt;&lt;property id=&quot;20300&quot; value=&quot;Slide 13 - &amp;quot;What can Parent Involvement funds be used for?&amp;quot;&quot;/&gt;&lt;property id=&quot;20307&quot; value=&quot;272&quot;/&gt;&lt;/object&gt;&lt;object type=&quot;3&quot; unique_id=&quot;10017&quot;&gt;&lt;property id=&quot;20148&quot; value=&quot;5&quot;/&gt;&lt;property id=&quot;20300&quot; value=&quot;Slide 14 - &amp;quot;Ways to be involved at (school name )&amp;quot;&quot;/&gt;&lt;property id=&quot;20307&quot; value=&quot;276&quot;/&gt;&lt;/object&gt;&lt;object type=&quot;3&quot; unique_id=&quot;10018&quot;&gt;&lt;property id=&quot;20148&quot; value=&quot;5&quot;/&gt;&lt;property id=&quot;20300&quot; value=&quot;Slide 15 - &amp;quot;More ways to be involved&amp;quot;&quot;/&gt;&lt;property id=&quot;20307&quot; value=&quot;277&quot;/&gt;&lt;/object&gt;&lt;object type=&quot;3&quot; unique_id=&quot;10019&quot;&gt;&lt;property id=&quot;20148&quot; value=&quot;5&quot;/&gt;&lt;property id=&quot;20300&quot; value=&quot;Slide 16 - &amp;quot;More ways to be involved&amp;quot;&quot;/&gt;&lt;property id=&quot;20307&quot; value=&quot;283&quot;/&gt;&lt;/object&gt;&lt;object type=&quot;3&quot; unique_id=&quot;10020&quot;&gt;&lt;property id=&quot;20148&quot; value=&quot;5&quot;/&gt;&lt;property id=&quot;20300&quot; value=&quot;Slide 17 - &amp;quot;Please take a couple of minutes to review what we talked about with the person next to you.&amp;quot;&quot;/&gt;&lt;property id=&quot;20307&quot; value=&quot;278&quot;/&gt;&lt;/object&gt;&lt;object type=&quot;3&quot; unique_id=&quot;10021&quot;&gt;&lt;property id=&quot;20148&quot; value=&quot;5&quot;/&gt;&lt;property id=&quot;20300&quot; value=&quot;Slide 18 - &amp;quot;Thank you for coming!&amp;#x0D;&amp;#x0A;&amp;quot;&quot;/&gt;&lt;property id=&quot;20307&quot; value=&quot;279&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0</TotalTime>
  <Words>1123</Words>
  <Application>Microsoft Office PowerPoint</Application>
  <PresentationFormat>On-screen Show (4:3)</PresentationFormat>
  <Paragraphs>116</Paragraphs>
  <Slides>15</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Courier New</vt:lpstr>
      <vt:lpstr>Palatino Linotype</vt:lpstr>
      <vt:lpstr>Wingdings</vt:lpstr>
      <vt:lpstr>Executive</vt:lpstr>
      <vt:lpstr>  Title I Annual Meeting  Gateway MST Elementary/ Gateway Michael 2020-2021</vt:lpstr>
      <vt:lpstr>Title I Team</vt:lpstr>
      <vt:lpstr>Why are we here?</vt:lpstr>
      <vt:lpstr>Who do you contact for more information about your school’s Title I program?</vt:lpstr>
      <vt:lpstr>What is Title I?</vt:lpstr>
      <vt:lpstr>How our school uses Title I funds</vt:lpstr>
      <vt:lpstr>Parent Involvement</vt:lpstr>
      <vt:lpstr>What can Parent Involvement funds be used for?</vt:lpstr>
      <vt:lpstr>Ways to be involved at Gateway Elementary</vt:lpstr>
      <vt:lpstr>PowerPoint Presentation</vt:lpstr>
      <vt:lpstr>Current Reading Scores</vt:lpstr>
      <vt:lpstr>Your Child’s Attendance</vt:lpstr>
      <vt:lpstr>After School Program</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Annual Meeting  Meramec</dc:title>
  <dc:creator/>
  <cp:lastModifiedBy/>
  <cp:revision>72</cp:revision>
  <dcterms:created xsi:type="dcterms:W3CDTF">2010-04-12T00:28:19Z</dcterms:created>
  <dcterms:modified xsi:type="dcterms:W3CDTF">2020-09-04T19:27:14Z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TC103524791033</vt:lpwstr>
  </property>
</Properties>
</file>